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5"/>
  </p:notesMasterIdLst>
  <p:handoutMasterIdLst>
    <p:handoutMasterId r:id="rId36"/>
  </p:handoutMasterIdLst>
  <p:sldIdLst>
    <p:sldId id="256" r:id="rId5"/>
    <p:sldId id="638" r:id="rId6"/>
    <p:sldId id="627" r:id="rId7"/>
    <p:sldId id="629" r:id="rId8"/>
    <p:sldId id="651" r:id="rId9"/>
    <p:sldId id="653" r:id="rId10"/>
    <p:sldId id="276" r:id="rId11"/>
    <p:sldId id="637" r:id="rId12"/>
    <p:sldId id="628" r:id="rId13"/>
    <p:sldId id="662" r:id="rId14"/>
    <p:sldId id="630" r:id="rId15"/>
    <p:sldId id="632" r:id="rId16"/>
    <p:sldId id="633" r:id="rId17"/>
    <p:sldId id="634" r:id="rId18"/>
    <p:sldId id="611" r:id="rId19"/>
    <p:sldId id="624" r:id="rId20"/>
    <p:sldId id="323" r:id="rId21"/>
    <p:sldId id="639" r:id="rId22"/>
    <p:sldId id="655" r:id="rId23"/>
    <p:sldId id="656" r:id="rId24"/>
    <p:sldId id="645" r:id="rId25"/>
    <p:sldId id="657" r:id="rId26"/>
    <p:sldId id="658" r:id="rId27"/>
    <p:sldId id="659" r:id="rId28"/>
    <p:sldId id="661" r:id="rId29"/>
    <p:sldId id="660" r:id="rId30"/>
    <p:sldId id="641" r:id="rId31"/>
    <p:sldId id="636" r:id="rId32"/>
    <p:sldId id="650" r:id="rId33"/>
    <p:sldId id="654" r:id="rId34"/>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13" autoAdjust="0"/>
    <p:restoredTop sz="76599" autoAdjust="0"/>
  </p:normalViewPr>
  <p:slideViewPr>
    <p:cSldViewPr snapToGrid="0" showGuides="1">
      <p:cViewPr varScale="1">
        <p:scale>
          <a:sx n="92" d="100"/>
          <a:sy n="92" d="100"/>
        </p:scale>
        <p:origin x="1128" y="17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9/15/21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9/15/21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industrial software.  In fact, even at big tech. industries, if you ask the research division "What are your requirements for testing research software?" they won't be able to give you a concrete answer.  That's because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It's necessary to re-examine assumptions about the inputs, and their effects on which parts of the code are exercised.  Often, it can be difficult to tell how parts of the code interact, and what everything is supposed to be doing.</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7943588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3498223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6662152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675536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you can see from our tutorial </a:t>
            </a:r>
            <a:r>
              <a:rPr lang="en-US" sz="1200" kern="1200" dirty="0" err="1">
                <a:solidFill>
                  <a:schemeClr val="tx1"/>
                </a:solidFill>
                <a:effectLst/>
                <a:latin typeface="+mn-lt"/>
                <a:ea typeface="+mn-ea"/>
                <a:cs typeface="+mn-cs"/>
              </a:rPr>
              <a:t>schecule</a:t>
            </a:r>
            <a:r>
              <a:rPr lang="en-US" sz="1200" kern="1200" dirty="0">
                <a:solidFill>
                  <a:schemeClr val="tx1"/>
                </a:solidFill>
                <a:effectLst/>
                <a:latin typeface="+mn-lt"/>
                <a:ea typeface="+mn-ea"/>
                <a:cs typeface="+mn-cs"/>
              </a:rPr>
              <a:t>, software testing is divided up into three talks.  Part one covers the context for creating a testing strategy, and part two walks through an example focusing on testing and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Then part 3 provides guidelines and experiences from our teams.  Ideally, testing is one facet of the software design process.  So after we get our feet wet with simple testing ideas, we'll go to David's talk on software design.  Then we'll present our experiences in designing a testing strategy for more complex projects.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1414081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278070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19228589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0976950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265810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21744886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33789728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6633815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Those new to software testing can find advice for getting started in this first half.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is a lot of theory and associated terminology about testing that can be confusing. For this tutorial we are focusing on “dynamic testing”, which is testing by executing the code itself. Often tests are also separated into “functional” and ”non-functional” types. Functional testing is systematic testing against requirements or specifications, while non-functional testing is related to how the program operates or behaves, such as if it can complete a task in a certain amount of time or if there are any security weaknesses or vulnerabilities. </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254754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many different types of tests and testing strategies. We’ll just mention a few common ones here. Unit testing is used to check that a single routine or function is operating correctly. Integration testing is used to check that a group of modules or components operate correctly together.  System testing checks that the program operates correctly as a whole and meets the specified requirements. Regression testing is used to check that changes introduced into the code have not made any unintended changes to the program behavior. Acceptance testing is similar to system testing in that it checks the program as a whole. However instead of checking with respect to the specifications, it is used to ensure that the program meets the requirements of the customer.</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361071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how does testing relate to verification and validation? Unfortunately the terminology is different if you’re talking about scientific computing or software engineering. Software verification is checking that the software conforms to the requirements and design. Software verification is not just testing, but testing plays a role in the verification process to check that each aspect of the software is working the way it is supposed to. The aim of software validation is to determine if the code meets the customer’s needs, so requires system-level or acceptance testing to be performed. For scientific computing, verification aims to ensure that the code is a correct representation of an underlying mathematical model. Thus verification will involve comparing solutions to reference solutions, checking for convergence, etc.  Validation in scientific computing is more complex. It involves determining the accuracy of the model by comparing outputs with experimental results. It may also involve using the computation model to make predictions that can be verified.</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business, involving expertise in many different subject areas.  Domain experts have a set of models in mind.  They will propose equations and models.  They should also have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For the project team to work together effectively, they need to iterate on features that move toward their science objectives.  Testing happens automatically and naturally, but is not always recognized and archived.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During initial development, functionality is tested as it's added.  These activities should be recognized as tests, and stored for future use.  Especially important are synthetic use cases that check accuracy and stability, as well as the models themselves.  It may take some extra work, but it's very worthwhile to design data-structures that allow algorithms to interoperate, and to save that information in the form of tests.</a:t>
            </a:r>
          </a:p>
          <a:p>
            <a:r>
              <a:rPr lang="en-US" sz="1200" kern="1200" dirty="0">
                <a:solidFill>
                  <a:schemeClr val="tx1"/>
                </a:solidFill>
                <a:effectLst/>
                <a:latin typeface="+mn-lt"/>
                <a:ea typeface="+mn-ea"/>
                <a:cs typeface="+mn-cs"/>
              </a:rPr>
              <a:t>After development, those tests become even more important.</a:t>
            </a:r>
          </a:p>
          <a:p>
            <a:r>
              <a:rPr lang="en-US" sz="1200" kern="1200" dirty="0">
                <a:solidFill>
                  <a:schemeClr val="tx1"/>
                </a:solidFill>
                <a:effectLst/>
                <a:latin typeface="+mn-lt"/>
                <a:ea typeface="+mn-ea"/>
                <a:cs typeface="+mn-cs"/>
              </a:rPr>
              <a:t>They help check the behavior of existing codes when adding new capabilities.  They serve as baselines and checks when upgrading existing algorithms.  For example, hardware vendors are usually willing to help accelerate your algorithms - as long as they have a good test suite to check that their optimization works.  Tests also show project status to help direct code </a:t>
            </a:r>
            <a:r>
              <a:rPr lang="en-US" sz="1200" kern="1200" dirty="0" err="1">
                <a:solidFill>
                  <a:schemeClr val="tx1"/>
                </a:solidFill>
                <a:effectLst/>
                <a:latin typeface="+mn-lt"/>
                <a:ea typeface="+mn-ea"/>
                <a:cs typeface="+mn-cs"/>
              </a:rPr>
              <a:t>maintainence</a:t>
            </a:r>
            <a:r>
              <a:rPr lang="en-US" sz="1200" kern="1200" dirty="0">
                <a:solidFill>
                  <a:schemeClr val="tx1"/>
                </a:solidFill>
                <a:effectLst/>
                <a:latin typeface="+mn-lt"/>
                <a:ea typeface="+mn-ea"/>
                <a:cs typeface="+mn-cs"/>
              </a:rPr>
              <a:t>.  Finally, tests are critical when preparing for a production release of your code to the community.</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During initial development, functionality is tested as it's added.  These activities should be recognized as tests, and stored for future use.  Especially important are synthetic use cases that check accuracy and stability, as well as the models themselves.  It may take some extra work, but it's very worthwhile to design data-structures that allow algorithms to interoperate, and to save that information in the form of tests.</a:t>
            </a:r>
          </a:p>
          <a:p>
            <a:r>
              <a:rPr lang="en-US" sz="1200" kern="1200" dirty="0">
                <a:solidFill>
                  <a:schemeClr val="tx1"/>
                </a:solidFill>
                <a:effectLst/>
                <a:latin typeface="+mn-lt"/>
                <a:ea typeface="+mn-ea"/>
                <a:cs typeface="+mn-cs"/>
              </a:rPr>
              <a:t>After development, those tests become even more important.</a:t>
            </a:r>
          </a:p>
          <a:p>
            <a:r>
              <a:rPr lang="en-US" sz="1200" kern="1200" dirty="0">
                <a:solidFill>
                  <a:schemeClr val="tx1"/>
                </a:solidFill>
                <a:effectLst/>
                <a:latin typeface="+mn-lt"/>
                <a:ea typeface="+mn-ea"/>
                <a:cs typeface="+mn-cs"/>
              </a:rPr>
              <a:t>They help check the behavior of existing codes when adding new capabilities.  They serve as baselines and checks when upgrading existing algorithms.  For example, hardware vendors are usually willing to help accelerate your algorithms - as long as they have a good test suite to check that their optimization works.  Tests also show project status to help direct code </a:t>
            </a:r>
            <a:r>
              <a:rPr lang="en-US" sz="1200" kern="1200" dirty="0" err="1">
                <a:solidFill>
                  <a:schemeClr val="tx1"/>
                </a:solidFill>
                <a:effectLst/>
                <a:latin typeface="+mn-lt"/>
                <a:ea typeface="+mn-ea"/>
                <a:cs typeface="+mn-cs"/>
              </a:rPr>
              <a:t>maintainence</a:t>
            </a:r>
            <a:r>
              <a:rPr lang="en-US" sz="1200" kern="1200" dirty="0">
                <a:solidFill>
                  <a:schemeClr val="tx1"/>
                </a:solidFill>
                <a:effectLst/>
                <a:latin typeface="+mn-lt"/>
                <a:ea typeface="+mn-ea"/>
                <a:cs typeface="+mn-cs"/>
              </a:rPr>
              <a:t>.  Finally, tests are critical when preparing for a production release of your code to the community.</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08872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ssw-tutorial/hello-numerical-world-tdd"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6556628"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make.org/cmake/help/latest/command/add_test.html"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a:t>Software Testing: </a:t>
            </a:r>
            <a:r>
              <a:rPr lang="en-US" dirty="0"/>
              <a:t>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Gregory R. Watson</a:t>
            </a:r>
            <a:r>
              <a:rPr lang="en-US" dirty="0">
                <a:solidFill>
                  <a:srgbClr val="000000"/>
                </a:solidFill>
              </a:rPr>
              <a:t> </a:t>
            </a:r>
            <a:r>
              <a:rPr lang="en-US" sz="2000" dirty="0">
                <a:solidFill>
                  <a:srgbClr val="000000"/>
                </a:solidFill>
              </a:rPr>
              <a:t>(he/him)</a:t>
            </a:r>
            <a:br>
              <a:rPr lang="en-US" sz="2000" dirty="0">
                <a:solidFill>
                  <a:srgbClr val="000000"/>
                </a:solidFill>
              </a:rPr>
            </a:br>
            <a:r>
              <a:rPr lang="en-US" sz="2000" dirty="0">
                <a:solidFill>
                  <a:srgbClr val="000000"/>
                </a:solidFill>
              </a:rPr>
              <a:t>Oak Ridge National Laboratory</a:t>
            </a:r>
            <a:endParaRPr lang="en-US" sz="1800" dirty="0">
              <a:solidFill>
                <a:srgbClr val="000000"/>
              </a:solidFill>
            </a:endParaRPr>
          </a:p>
          <a:p>
            <a:pPr>
              <a:spcBef>
                <a:spcPts val="2800"/>
              </a:spcBef>
            </a:pPr>
            <a:r>
              <a:rPr lang="en-US" sz="2000" dirty="0"/>
              <a:t>Better Scientific Software tutorial @ SC21</a:t>
            </a:r>
          </a:p>
          <a:p>
            <a:pPr marL="0" lvl="0" indent="0" algn="l" rtl="0">
              <a:lnSpc>
                <a:spcPct val="90000"/>
              </a:lnSpc>
              <a:spcBef>
                <a:spcPts val="2800"/>
              </a:spcBef>
              <a:spcAft>
                <a:spcPts val="0"/>
              </a:spcAft>
              <a:buSzPts val="2000"/>
              <a:buNone/>
            </a:pPr>
            <a:r>
              <a:rPr lang="en-US" sz="2000" dirty="0">
                <a:solidFill>
                  <a:srgbClr val="000000"/>
                </a:solidFill>
              </a:rPr>
              <a:t>Contributors: Anshu Dubey (ANL), Rinku Gupta (ANL), Alicia </a:t>
            </a:r>
            <a:r>
              <a:rPr lang="en-US" sz="2000" dirty="0" err="1">
                <a:solidFill>
                  <a:srgbClr val="000000"/>
                </a:solidFill>
              </a:rPr>
              <a:t>Klinvex</a:t>
            </a:r>
            <a:r>
              <a:rPr lang="en-US" sz="2000" dirty="0">
                <a:solidFill>
                  <a:srgbClr val="000000"/>
                </a:solidFill>
              </a:rPr>
              <a:t> (SNL), Mark C. Miller (LLNL), Jared O’Neal (ANL), Patricia Grubel (LANL), David M. Rogers </a:t>
            </a:r>
            <a:r>
              <a:rPr lang="en-US" sz="2000">
                <a:solidFill>
                  <a:srgbClr val="000000"/>
                </a:solidFill>
              </a:rPr>
              <a:t>(ORNL), Gregory </a:t>
            </a:r>
            <a:r>
              <a:rPr lang="en-US" sz="2000" dirty="0">
                <a:solidFill>
                  <a:srgbClr val="000000"/>
                </a:solidFill>
              </a:rPr>
              <a:t>R. Watson (ORNL)</a:t>
            </a:r>
            <a:endParaRPr lang="en-US" dirty="0">
              <a:solidFill>
                <a:srgbClr val="000000"/>
              </a:solidFill>
            </a:endParaRPr>
          </a:p>
        </p:txBody>
      </p:sp>
      <p:sp>
        <p:nvSpPr>
          <p:cNvPr id="5" name="TextBox 4">
            <a:extLst>
              <a:ext uri="{FF2B5EF4-FFF2-40B4-BE49-F238E27FC236}">
                <a16:creationId xmlns:a16="http://schemas.microsoft.com/office/drawing/2014/main" id="{5CCD9EA0-AFAA-4509-ADFD-A851CBDD4CFA}"/>
              </a:ext>
            </a:extLst>
          </p:cNvPr>
          <p:cNvSpPr txBox="1"/>
          <p:nvPr/>
        </p:nvSpPr>
        <p:spPr>
          <a:xfrm>
            <a:off x="10853486" y="5907131"/>
            <a:ext cx="1335339" cy="276999"/>
          </a:xfrm>
          <a:prstGeom prst="rect">
            <a:avLst/>
          </a:prstGeom>
          <a:noFill/>
        </p:spPr>
        <p:txBody>
          <a:bodyPr wrap="square">
            <a:spAutoFit/>
          </a:bodyPr>
          <a:lstStyle/>
          <a:p>
            <a:r>
              <a:rPr lang="en-US" sz="1200" dirty="0">
                <a:solidFill>
                  <a:srgbClr val="000000"/>
                </a:solidFill>
                <a:effectLst/>
                <a:latin typeface="+mn-lt"/>
                <a:ea typeface="Calibri" panose="020F0502020204030204" pitchFamily="34" charset="0"/>
                <a:cs typeface="Calibri" panose="020F0502020204030204" pitchFamily="34" charset="0"/>
              </a:rPr>
              <a:t>LA-UR-21-25675</a:t>
            </a:r>
            <a:endParaRPr lang="en-US" sz="1200" dirty="0">
              <a:latin typeface="+mn-lt"/>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for test driven development</a:t>
            </a:r>
          </a:p>
        </p:txBody>
      </p:sp>
      <p:sp>
        <p:nvSpPr>
          <p:cNvPr id="3" name="Content Placeholder 2"/>
          <p:cNvSpPr>
            <a:spLocks noGrp="1"/>
          </p:cNvSpPr>
          <p:nvPr>
            <p:ph idx="1"/>
          </p:nvPr>
        </p:nvSpPr>
        <p:spPr>
          <a:xfrm>
            <a:off x="368424" y="1464226"/>
            <a:ext cx="11369809" cy="4982293"/>
          </a:xfrm>
        </p:spPr>
        <p:txBody>
          <a:bodyPr>
            <a:normAutofit/>
          </a:bodyPr>
          <a:lstStyle/>
          <a:p>
            <a:pPr>
              <a:lnSpc>
                <a:spcPct val="110000"/>
              </a:lnSpc>
            </a:pPr>
            <a:r>
              <a:rPr lang="en-US" sz="2800" dirty="0"/>
              <a:t>Write a single test describing an aspect of the program</a:t>
            </a:r>
          </a:p>
          <a:p>
            <a:pPr>
              <a:lnSpc>
                <a:spcPct val="110000"/>
              </a:lnSpc>
            </a:pPr>
            <a:r>
              <a:rPr lang="en-US" sz="2800" dirty="0"/>
              <a:t>Run the test, which should fail because the feature does not exist</a:t>
            </a:r>
          </a:p>
          <a:p>
            <a:pPr>
              <a:lnSpc>
                <a:spcPct val="110000"/>
              </a:lnSpc>
            </a:pPr>
            <a:r>
              <a:rPr lang="en-US" sz="2800" dirty="0"/>
              <a:t>Write just enough code to make the test pass</a:t>
            </a:r>
          </a:p>
          <a:p>
            <a:pPr>
              <a:lnSpc>
                <a:spcPct val="110000"/>
              </a:lnSpc>
            </a:pPr>
            <a:r>
              <a:rPr lang="en-US" sz="2800" dirty="0"/>
              <a:t>Refactor the code</a:t>
            </a:r>
          </a:p>
          <a:p>
            <a:pPr>
              <a:lnSpc>
                <a:spcPct val="110000"/>
              </a:lnSpc>
            </a:pPr>
            <a:r>
              <a:rPr lang="en-US" sz="2800" dirty="0"/>
              <a:t>Repeat, creating new tests as new functionality is added</a:t>
            </a:r>
            <a:endParaRPr lang="en-US" sz="2400" dirty="0"/>
          </a:p>
        </p:txBody>
      </p:sp>
      <p:sp>
        <p:nvSpPr>
          <p:cNvPr id="9" name="Oval 8">
            <a:extLst>
              <a:ext uri="{FF2B5EF4-FFF2-40B4-BE49-F238E27FC236}">
                <a16:creationId xmlns:a16="http://schemas.microsoft.com/office/drawing/2014/main" id="{1E4F9CD9-A95E-7840-ACBD-63222FD4A694}"/>
              </a:ext>
            </a:extLst>
          </p:cNvPr>
          <p:cNvSpPr/>
          <p:nvPr/>
        </p:nvSpPr>
        <p:spPr>
          <a:xfrm>
            <a:off x="365760" y="1464226"/>
            <a:ext cx="332509" cy="3163192"/>
          </a:xfrm>
          <a:prstGeom prst="ellipse">
            <a:avLst/>
          </a:prstGeom>
          <a:noFill/>
          <a:ln>
            <a:solidFill>
              <a:srgbClr val="FF0000"/>
            </a:solidFill>
          </a:ln>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0" name="Triangle 9">
            <a:extLst>
              <a:ext uri="{FF2B5EF4-FFF2-40B4-BE49-F238E27FC236}">
                <a16:creationId xmlns:a16="http://schemas.microsoft.com/office/drawing/2014/main" id="{E8C42C14-5AEC-634B-AE47-804EE84227FE}"/>
              </a:ext>
            </a:extLst>
          </p:cNvPr>
          <p:cNvSpPr/>
          <p:nvPr/>
        </p:nvSpPr>
        <p:spPr>
          <a:xfrm rot="207936">
            <a:off x="304725" y="2069174"/>
            <a:ext cx="166254" cy="332509"/>
          </a:xfrm>
          <a:prstGeom prst="triangle">
            <a:avLst/>
          </a:prstGeom>
          <a:solidFill>
            <a:srgbClr val="FF0000"/>
          </a:solidFill>
          <a:ln>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38602675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A: 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Hello Numerical World Example (heat equation)</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423700"/>
            <a:ext cx="11617154" cy="2800767"/>
          </a:xfrm>
          <a:prstGeom prst="rect">
            <a:avLst/>
          </a:prstGeom>
          <a:solidFill>
            <a:schemeClr val="tx1">
              <a:lumMod val="75000"/>
              <a:lumOff val="25000"/>
            </a:schemeClr>
          </a:solidFill>
        </p:spPr>
        <p:txBody>
          <a:bodyPr wrap="square">
            <a:spAutoFit/>
          </a:bodyPr>
          <a:lstStyle/>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wc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*.C</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125     494    4161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args.C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parse arguments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220     718    5667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heat.C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main() – stores all vars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151     498    3888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utils.C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l2_norm, write, copy, </a:t>
            </a:r>
            <a:r>
              <a:rPr lang="en-US" sz="2200" dirty="0" err="1">
                <a:solidFill>
                  <a:srgbClr val="D883FF"/>
                </a:solidFill>
                <a:latin typeface="Menlo" panose="020B0609030804020204" pitchFamily="49" charset="0"/>
                <a:ea typeface="Menlo" panose="020B0609030804020204" pitchFamily="49" charset="0"/>
                <a:cs typeface="Menlo" panose="020B0609030804020204" pitchFamily="49" charset="0"/>
              </a:rPr>
              <a:t>init</a:t>
            </a:r>
            <a:endParaRPr lang="en-US" sz="2200" dirty="0">
              <a:solidFill>
                <a:srgbClr val="D883FF"/>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26     119     820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ftcs.C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standard, centered stencil</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27     123     833 upwind15.C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alternate integration schemes</a:t>
            </a: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94     344    2134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crankn.C</a:t>
            </a:r>
            <a:endPar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endParaRPr>
          </a:p>
          <a:p>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43     190    1299 </a:t>
            </a:r>
            <a:r>
              <a:rPr lang="en-US" sz="2200" dirty="0" err="1">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exact.C</a:t>
            </a:r>
            <a:r>
              <a:rPr lang="en-US" sz="2200" dirty="0">
                <a:solidFill>
                  <a:schemeClr val="bg1">
                    <a:lumMod val="95000"/>
                  </a:schemeClr>
                </a:solidFill>
                <a:latin typeface="Menlo" panose="020B0609030804020204" pitchFamily="49" charset="0"/>
                <a:ea typeface="Menlo" panose="020B0609030804020204" pitchFamily="49" charset="0"/>
                <a:cs typeface="Menlo" panose="020B0609030804020204" pitchFamily="49" charset="0"/>
              </a:rPr>
              <a:t>    </a:t>
            </a:r>
            <a:r>
              <a:rPr lang="en-US" sz="2200" dirty="0">
                <a:solidFill>
                  <a:srgbClr val="D883FF"/>
                </a:solidFill>
                <a:latin typeface="Menlo" panose="020B0609030804020204" pitchFamily="49" charset="0"/>
                <a:ea typeface="Menlo" panose="020B0609030804020204" pitchFamily="49" charset="0"/>
                <a:cs typeface="Menlo" panose="020B0609030804020204" pitchFamily="49" charset="0"/>
              </a:rPr>
              <a:t># comparison solution</a:t>
            </a:r>
          </a:p>
        </p:txBody>
      </p:sp>
      <p:sp>
        <p:nvSpPr>
          <p:cNvPr id="6" name="Rectangle 5">
            <a:extLst>
              <a:ext uri="{FF2B5EF4-FFF2-40B4-BE49-F238E27FC236}">
                <a16:creationId xmlns:a16="http://schemas.microsoft.com/office/drawing/2014/main" id="{4BC9C00E-A414-804B-A6FC-5BEF2D305E52}"/>
              </a:ext>
            </a:extLst>
          </p:cNvPr>
          <p:cNvSpPr/>
          <p:nvPr/>
        </p:nvSpPr>
        <p:spPr>
          <a:xfrm>
            <a:off x="450592" y="917076"/>
            <a:ext cx="10051153" cy="430887"/>
          </a:xfrm>
          <a:prstGeom prst="rect">
            <a:avLst/>
          </a:prstGeom>
        </p:spPr>
        <p:txBody>
          <a:bodyPr wrap="square">
            <a:spAutoFit/>
          </a:bodyPr>
          <a:lstStyle/>
          <a:p>
            <a:r>
              <a:rPr lang="en-US" sz="2200" dirty="0">
                <a:solidFill>
                  <a:schemeClr val="tx2"/>
                </a:solidFill>
                <a:latin typeface="Menlo" panose="020B0609030804020204" pitchFamily="49" charset="0"/>
                <a:hlinkClick r:id="rId3"/>
              </a:rPr>
              <a:t>https://github.com/bssw-tutorial/hello-numerical-world-tdd</a:t>
            </a:r>
            <a:endParaRPr lang="en-US" sz="2200" dirty="0">
              <a:solidFill>
                <a:schemeClr val="tx2"/>
              </a:solidFill>
              <a:latin typeface="Menlo" panose="020B0609030804020204" pitchFamily="49" charset="0"/>
            </a:endParaRPr>
          </a:p>
        </p:txBody>
      </p:sp>
      <p:sp>
        <p:nvSpPr>
          <p:cNvPr id="25" name="Content Placeholder 2">
            <a:extLst>
              <a:ext uri="{FF2B5EF4-FFF2-40B4-BE49-F238E27FC236}">
                <a16:creationId xmlns:a16="http://schemas.microsoft.com/office/drawing/2014/main" id="{6082030F-24F1-C444-B0D9-1035D47BE753}"/>
              </a:ext>
            </a:extLst>
          </p:cNvPr>
          <p:cNvSpPr>
            <a:spLocks noGrp="1"/>
          </p:cNvSpPr>
          <p:nvPr>
            <p:ph idx="1"/>
          </p:nvPr>
        </p:nvSpPr>
        <p:spPr>
          <a:xfrm>
            <a:off x="229573" y="4300204"/>
            <a:ext cx="11369809" cy="1890135"/>
          </a:xfrm>
        </p:spPr>
        <p:txBody>
          <a:bodyPr/>
          <a:lstStyle/>
          <a:p>
            <a:pPr>
              <a:spcBef>
                <a:spcPts val="800"/>
              </a:spcBef>
            </a:pPr>
            <a:r>
              <a:rPr lang="en-US" sz="2800" dirty="0"/>
              <a:t>Lots of setup code – prepares problem for kernel calls</a:t>
            </a:r>
          </a:p>
          <a:p>
            <a:pPr>
              <a:spcBef>
                <a:spcPts val="800"/>
              </a:spcBef>
            </a:pPr>
            <a:r>
              <a:rPr lang="en-US" sz="2800" dirty="0"/>
              <a:t>Isolated, swappable kernel calls</a:t>
            </a:r>
          </a:p>
          <a:p>
            <a:pPr lvl="1">
              <a:spcBef>
                <a:spcPts val="200"/>
              </a:spcBef>
            </a:pPr>
            <a:r>
              <a:rPr lang="en-US" sz="2400" dirty="0"/>
              <a:t>Imagine adding kernels to larger, multi-physics application.</a:t>
            </a:r>
          </a:p>
          <a:p>
            <a:pPr>
              <a:spcBef>
                <a:spcPts val="800"/>
              </a:spcBef>
            </a:pPr>
            <a:r>
              <a:rPr lang="en-US" sz="2800" dirty="0"/>
              <a:t>How can we support testing all these kernel configurations?</a:t>
            </a:r>
            <a:endParaRPr lang="en-US" dirty="0"/>
          </a:p>
        </p:txBody>
      </p:sp>
      <p:sp>
        <p:nvSpPr>
          <p:cNvPr id="24" name="TextBox 23">
            <a:extLst>
              <a:ext uri="{FF2B5EF4-FFF2-40B4-BE49-F238E27FC236}">
                <a16:creationId xmlns:a16="http://schemas.microsoft.com/office/drawing/2014/main" id="{EC0265FD-282E-0244-B93C-8FFF53B47665}"/>
              </a:ext>
            </a:extLst>
          </p:cNvPr>
          <p:cNvSpPr txBox="1"/>
          <p:nvPr/>
        </p:nvSpPr>
        <p:spPr>
          <a:xfrm>
            <a:off x="1167320" y="2817294"/>
            <a:ext cx="330740" cy="1223412"/>
          </a:xfrm>
          <a:prstGeom prst="rect">
            <a:avLst/>
          </a:prstGeom>
          <a:noFill/>
        </p:spPr>
        <p:txBody>
          <a:bodyPr wrap="square" lIns="118872" tIns="91440" rIns="118872" bIns="91440" rtlCol="0" anchor="ctr" anchorCtr="0">
            <a:spAutoFit/>
          </a:bodyPr>
          <a:lstStyle/>
          <a:p>
            <a:pPr algn="l">
              <a:lnSpc>
                <a:spcPct val="90000"/>
              </a:lnSpc>
            </a:pPr>
            <a:r>
              <a:rPr lang="en-US" sz="7500" dirty="0">
                <a:solidFill>
                  <a:srgbClr val="D883FF"/>
                </a:solidFill>
              </a:rPr>
              <a:t>{</a:t>
            </a:r>
          </a:p>
        </p:txBody>
      </p:sp>
    </p:spTree>
    <p:extLst>
      <p:ext uri="{BB962C8B-B14F-4D97-AF65-F5344CB8AC3E}">
        <p14:creationId xmlns:p14="http://schemas.microsoft.com/office/powerpoint/2010/main" val="8440680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Build and run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95315" y="911889"/>
            <a:ext cx="8059652" cy="4708981"/>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cmake</a:t>
            </a:r>
            <a:r>
              <a:rPr lang="en-US" sz="2000" dirty="0">
                <a:solidFill>
                  <a:schemeClr val="bg1">
                    <a:lumMod val="95000"/>
                  </a:schemeClr>
                </a:solidFill>
              </a:rPr>
              <a:t> .</a:t>
            </a:r>
          </a:p>
          <a:p>
            <a:r>
              <a:rPr lang="en-US" sz="2000" dirty="0">
                <a:solidFill>
                  <a:schemeClr val="bg1">
                    <a:lumMod val="95000"/>
                  </a:schemeClr>
                </a:solidFill>
              </a:rPr>
              <a:t>$ make</a:t>
            </a:r>
          </a:p>
          <a:p>
            <a:r>
              <a:rPr lang="en-US" sz="2000" dirty="0">
                <a:solidFill>
                  <a:schemeClr val="bg1">
                    <a:lumMod val="95000"/>
                  </a:schemeClr>
                </a:solidFill>
              </a:rPr>
              <a:t>$ ./heat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 </a:t>
            </a:r>
            <a:r>
              <a:rPr lang="en-US" sz="2000" dirty="0" err="1">
                <a:solidFill>
                  <a:schemeClr val="bg1">
                    <a:lumMod val="95000"/>
                  </a:schemeClr>
                </a:solidFill>
              </a:rPr>
              <a:t>outi</a:t>
            </a:r>
            <a:r>
              <a:rPr lang="en-US" sz="2000" dirty="0">
                <a:solidFill>
                  <a:schemeClr val="bg1">
                    <a:lumMod val="95000"/>
                  </a:schemeClr>
                </a:solidFill>
              </a:rPr>
              <a:t>=0 </a:t>
            </a:r>
            <a:r>
              <a:rPr lang="en-US" sz="2000" dirty="0" err="1">
                <a:solidFill>
                  <a:schemeClr val="bg1">
                    <a:lumMod val="95000"/>
                  </a:schemeClr>
                </a:solidFill>
              </a:rPr>
              <a:t>maxt</a:t>
            </a:r>
            <a:r>
              <a:rPr lang="en-US" sz="2000" dirty="0">
                <a:solidFill>
                  <a:schemeClr val="bg1">
                    <a:lumMod val="95000"/>
                  </a:schemeClr>
                </a:solidFill>
              </a:rPr>
              <a:t>=-5e-8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heat_results</a:t>
            </a:r>
            <a:r>
              <a:rPr lang="en-US" sz="2000" dirty="0">
                <a:solidFill>
                  <a:schemeClr val="bg1">
                    <a:lumMod val="95000"/>
                  </a:schemeClr>
                </a:solidFill>
              </a:rPr>
              <a:t>"</a:t>
            </a:r>
          </a:p>
          <a:p>
            <a:pPr lvl="1"/>
            <a:r>
              <a:rPr lang="en-US" sz="2000" dirty="0">
                <a:solidFill>
                  <a:schemeClr val="bg1">
                    <a:lumMod val="95000"/>
                  </a:schemeClr>
                </a:solidFill>
              </a:rPr>
              <a:t> alpha=0.2</a:t>
            </a:r>
          </a:p>
          <a:p>
            <a:pPr lvl="1"/>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pPr lvl="1"/>
            <a:r>
              <a:rPr lang="en-US" sz="2000" dirty="0">
                <a:solidFill>
                  <a:schemeClr val="bg1">
                    <a:lumMod val="95000"/>
                  </a:schemeClr>
                </a:solidFill>
              </a:rPr>
              <a:t> dx=0.1</a:t>
            </a:r>
          </a:p>
          <a:p>
            <a:pPr lvl="1"/>
            <a:r>
              <a:rPr lang="en-US" sz="2000" dirty="0">
                <a:solidFill>
                  <a:schemeClr val="bg1">
                    <a:lumMod val="95000"/>
                  </a:schemeClr>
                </a:solidFill>
              </a:rPr>
              <a:t> dt=0.004</a:t>
            </a:r>
          </a:p>
          <a:p>
            <a:pPr lvl="1"/>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pPr lvl="1"/>
            <a:r>
              <a:rPr lang="en-US" sz="2000" dirty="0">
                <a:solidFill>
                  <a:schemeClr val="bg1">
                    <a:lumMod val="95000"/>
                  </a:schemeClr>
                </a:solidFill>
              </a:rPr>
              <a:t> bc0=0</a:t>
            </a:r>
          </a:p>
          <a:p>
            <a:pPr lvl="1"/>
            <a:r>
              <a:rPr lang="en-US" sz="2000" dirty="0">
                <a:solidFill>
                  <a:schemeClr val="bg1">
                    <a:lumMod val="95000"/>
                  </a:schemeClr>
                </a:solidFill>
              </a:rPr>
              <a:t> bc1=1</a:t>
            </a:r>
          </a:p>
          <a:p>
            <a:pPr lvl="1"/>
            <a:r>
              <a:rPr lang="en-US" sz="2000" dirty="0">
                <a:solidFill>
                  <a:schemeClr val="bg1">
                    <a:lumMod val="95000"/>
                  </a:schemeClr>
                </a:solidFill>
              </a:rPr>
              <a:t> </a:t>
            </a:r>
            <a:r>
              <a:rPr lang="en-US" sz="2000" dirty="0" err="1">
                <a:solidFill>
                  <a:schemeClr val="bg1">
                    <a:lumMod val="95000"/>
                  </a:schemeClr>
                </a:solidFill>
              </a:rPr>
              <a:t>ic</a:t>
            </a:r>
            <a:r>
              <a:rPr lang="en-US" sz="2000" dirty="0">
                <a:solidFill>
                  <a:schemeClr val="bg1">
                    <a:lumMod val="95000"/>
                  </a:schemeClr>
                </a:solidFill>
              </a:rPr>
              <a:t>="rand(0,0.2,2)"</a:t>
            </a:r>
          </a:p>
          <a:p>
            <a:pPr lvl="1"/>
            <a:r>
              <a:rPr lang="en-US" sz="2000" dirty="0">
                <a:solidFill>
                  <a:schemeClr val="bg1">
                    <a:lumMod val="95000"/>
                  </a:schemeClr>
                </a:solidFill>
              </a:rPr>
              <a:t> </a:t>
            </a:r>
            <a:r>
              <a:rPr lang="en-US" sz="2000" dirty="0" err="1">
                <a:solidFill>
                  <a:schemeClr val="bg1">
                    <a:lumMod val="95000"/>
                  </a:schemeClr>
                </a:solidFill>
              </a:rPr>
              <a:t>alg</a:t>
            </a:r>
            <a:r>
              <a:rPr lang="en-US" sz="2000" dirty="0">
                <a:solidFill>
                  <a:schemeClr val="bg1">
                    <a:lumMod val="95000"/>
                  </a:schemeClr>
                </a:solidFill>
              </a:rPr>
              <a:t>="</a:t>
            </a:r>
            <a:r>
              <a:rPr lang="en-US" sz="2000" dirty="0" err="1">
                <a:solidFill>
                  <a:schemeClr val="bg1">
                    <a:lumMod val="95000"/>
                  </a:schemeClr>
                </a:solidFill>
              </a:rPr>
              <a:t>ftcs</a:t>
            </a:r>
            <a:r>
              <a:rPr lang="en-US" sz="2000" dirty="0">
                <a:solidFill>
                  <a:schemeClr val="bg1">
                    <a:lumMod val="95000"/>
                  </a:schemeClr>
                </a:solidFill>
              </a:rPr>
              <a:t>"</a:t>
            </a:r>
          </a:p>
          <a:p>
            <a:pPr lvl="1"/>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p:txBody>
      </p:sp>
    </p:spTree>
    <p:extLst>
      <p:ext uri="{BB962C8B-B14F-4D97-AF65-F5344CB8AC3E}">
        <p14:creationId xmlns:p14="http://schemas.microsoft.com/office/powerpoint/2010/main" val="414898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Patricia A. Grubel, Rinku K. Gupta, and Gregory R. Watson, Better Scientific Software tutorial, in the International Conference for High-Performance Computing, Networking, Storage, and Analysis (SC21), St. Louis, MO, USA and online, 2021. DOI: </a:t>
            </a:r>
            <a:r>
              <a:rPr lang="en-US" sz="1600" b="1" dirty="0">
                <a:hlinkClick r:id="rId4"/>
              </a:rPr>
              <a:t>10.6084/m9.figshare.16556628</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35653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a new kernel</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
        <p:nvSpPr>
          <p:cNvPr id="21" name="Content Placeholder 2">
            <a:extLst>
              <a:ext uri="{FF2B5EF4-FFF2-40B4-BE49-F238E27FC236}">
                <a16:creationId xmlns:a16="http://schemas.microsoft.com/office/drawing/2014/main" id="{C370FC10-4691-F846-9209-16E7FD7B916A}"/>
              </a:ext>
            </a:extLst>
          </p:cNvPr>
          <p:cNvSpPr>
            <a:spLocks noGrp="1"/>
          </p:cNvSpPr>
          <p:nvPr>
            <p:ph idx="1"/>
          </p:nvPr>
        </p:nvSpPr>
        <p:spPr>
          <a:xfrm>
            <a:off x="350544" y="1325880"/>
            <a:ext cx="8085900" cy="4292014"/>
          </a:xfrm>
        </p:spPr>
        <p:txBody>
          <a:bodyPr/>
          <a:lstStyle/>
          <a:p>
            <a:r>
              <a:rPr lang="en-US" sz="2800" dirty="0"/>
              <a:t>Need to add test first</a:t>
            </a:r>
          </a:p>
          <a:p>
            <a:r>
              <a:rPr lang="en-US" sz="2800" dirty="0"/>
              <a:t>What to test?</a:t>
            </a:r>
            <a:endParaRPr lang="en-US" sz="2800" i="1" dirty="0"/>
          </a:p>
          <a:p>
            <a:pPr lvl="1"/>
            <a:r>
              <a:rPr lang="en-US" sz="2400" dirty="0"/>
              <a:t>code coverage – ensure options parse, bad cases detected, utilities function, etc.</a:t>
            </a:r>
          </a:p>
          <a:p>
            <a:pPr lvl="1"/>
            <a:r>
              <a:rPr lang="en-US" sz="2400" dirty="0"/>
              <a:t>steady-state (should be straight line)</a:t>
            </a:r>
          </a:p>
          <a:p>
            <a:pPr lvl="2"/>
            <a:r>
              <a:rPr lang="en-US" sz="2200" dirty="0"/>
              <a:t>external script can test file write() as well</a:t>
            </a:r>
          </a:p>
          <a:p>
            <a:pPr lvl="1"/>
            <a:r>
              <a:rPr lang="en-US" sz="2400" dirty="0"/>
              <a:t>solution time-dependence vs. reference</a:t>
            </a:r>
          </a:p>
          <a:p>
            <a:pPr lvl="2"/>
            <a:r>
              <a:rPr lang="en-US" sz="2200" dirty="0"/>
              <a:t>(d/dx)</a:t>
            </a:r>
            <a:r>
              <a:rPr lang="en-US" sz="2200" baseline="30000" dirty="0"/>
              <a:t>2</a:t>
            </a:r>
            <a:r>
              <a:rPr lang="en-US" sz="2200" dirty="0"/>
              <a:t> sin(ax) = -a</a:t>
            </a:r>
            <a:r>
              <a:rPr lang="en-US" sz="2200" baseline="30000" dirty="0"/>
              <a:t>2</a:t>
            </a:r>
            <a:r>
              <a:rPr lang="en-US" sz="2200" dirty="0"/>
              <a:t> sin(ax)</a:t>
            </a:r>
          </a:p>
          <a:p>
            <a:pPr lvl="1"/>
            <a:r>
              <a:rPr lang="en-US" sz="2400" dirty="0"/>
              <a:t>integration between codes?</a:t>
            </a:r>
          </a:p>
          <a:p>
            <a:pPr lvl="1"/>
            <a:r>
              <a:rPr lang="en-US" sz="2400" dirty="0"/>
              <a:t>test compile/run in multiple precisions?</a:t>
            </a:r>
          </a:p>
          <a:p>
            <a:pPr lvl="2"/>
            <a:r>
              <a:rPr lang="en-US" sz="2200" dirty="0"/>
              <a:t>combinatorial problems – listing tests in for() or matrix...</a:t>
            </a:r>
          </a:p>
        </p:txBody>
      </p:sp>
    </p:spTree>
    <p:extLst>
      <p:ext uri="{BB962C8B-B14F-4D97-AF65-F5344CB8AC3E}">
        <p14:creationId xmlns:p14="http://schemas.microsoft.com/office/powerpoint/2010/main" val="7268220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err="1"/>
              <a:t>check.sh</a:t>
            </a:r>
            <a:r>
              <a:rPr lang="en-US" dirty="0"/>
              <a:t> will check for steady state</a:t>
            </a:r>
          </a:p>
        </p:txBody>
      </p:sp>
      <p:sp>
        <p:nvSpPr>
          <p:cNvPr id="9" name="Rectangle 8">
            <a:extLst>
              <a:ext uri="{FF2B5EF4-FFF2-40B4-BE49-F238E27FC236}">
                <a16:creationId xmlns:a16="http://schemas.microsoft.com/office/drawing/2014/main" id="{1006434A-0222-5643-8057-D12E2DDA8E3D}"/>
              </a:ext>
            </a:extLst>
          </p:cNvPr>
          <p:cNvSpPr/>
          <p:nvPr/>
        </p:nvSpPr>
        <p:spPr>
          <a:xfrm>
            <a:off x="574736" y="1460450"/>
            <a:ext cx="8059652" cy="3785652"/>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rPr>
              <a:t>$ </a:t>
            </a:r>
            <a:r>
              <a:rPr lang="en-US" sz="2000" dirty="0" err="1">
                <a:solidFill>
                  <a:schemeClr val="bg1">
                    <a:lumMod val="95000"/>
                  </a:schemeClr>
                </a:solidFill>
              </a:rPr>
              <a:t>sh</a:t>
            </a:r>
            <a:r>
              <a:rPr lang="en-US" sz="2000" dirty="0">
                <a:solidFill>
                  <a:schemeClr val="bg1">
                    <a:lumMod val="95000"/>
                  </a:schemeClr>
                </a:solidFill>
              </a:rPr>
              <a:t> </a:t>
            </a:r>
            <a:r>
              <a:rPr lang="en-US" sz="2000" dirty="0" err="1">
                <a:solidFill>
                  <a:schemeClr val="bg1">
                    <a:lumMod val="95000"/>
                  </a:schemeClr>
                </a:solidFill>
              </a:rPr>
              <a:t>check.sh</a:t>
            </a:r>
            <a:r>
              <a:rPr lang="en-US" sz="2000" dirty="0">
                <a:solidFill>
                  <a:schemeClr val="bg1">
                    <a:lumMod val="95000"/>
                  </a:schemeClr>
                </a:solidFill>
              </a:rPr>
              <a:t> ./heat </a:t>
            </a:r>
            <a:r>
              <a:rPr lang="en-US" sz="2000" dirty="0" err="1">
                <a:solidFill>
                  <a:schemeClr val="bg1">
                    <a:lumMod val="95000"/>
                  </a:schemeClr>
                </a:solidFill>
              </a:rPr>
              <a:t>ftcs</a:t>
            </a:r>
            <a:endParaRPr lang="en-US" sz="2000" dirty="0">
              <a:solidFill>
                <a:schemeClr val="bg1">
                  <a:lumMod val="95000"/>
                </a:schemeClr>
              </a:solidFill>
            </a:endParaRPr>
          </a:p>
          <a:p>
            <a:r>
              <a:rPr lang="en-US" sz="2000" dirty="0">
                <a:solidFill>
                  <a:schemeClr val="bg1">
                    <a:lumMod val="95000"/>
                  </a:schemeClr>
                </a:solidFill>
              </a:rPr>
              <a:t> </a:t>
            </a:r>
            <a:r>
              <a:rPr lang="en-US" sz="2000" dirty="0" err="1">
                <a:solidFill>
                  <a:schemeClr val="bg1">
                    <a:lumMod val="95000"/>
                  </a:schemeClr>
                </a:solidFill>
              </a:rPr>
              <a:t>runame</a:t>
            </a:r>
            <a:r>
              <a:rPr lang="en-US" sz="2000" dirty="0">
                <a:solidFill>
                  <a:schemeClr val="bg1">
                    <a:lumMod val="95000"/>
                  </a:schemeClr>
                </a:solidFill>
              </a:rPr>
              <a:t>="</a:t>
            </a:r>
            <a:r>
              <a:rPr lang="en-US" sz="2000" dirty="0" err="1">
                <a:solidFill>
                  <a:schemeClr val="bg1">
                    <a:lumMod val="95000"/>
                  </a:schemeClr>
                </a:solidFill>
              </a:rPr>
              <a:t>check_ftcs</a:t>
            </a:r>
            <a:r>
              <a:rPr lang="en-US" sz="2000" dirty="0">
                <a:solidFill>
                  <a:schemeClr val="bg1">
                    <a:lumMod val="95000"/>
                  </a:schemeClr>
                </a:solidFill>
              </a:rPr>
              <a:t>"</a:t>
            </a:r>
          </a:p>
          <a:p>
            <a:r>
              <a:rPr lang="en-US" sz="2000" dirty="0">
                <a:solidFill>
                  <a:schemeClr val="bg1">
                    <a:lumMod val="95000"/>
                  </a:schemeClr>
                </a:solidFill>
              </a:rPr>
              <a:t>    alpha=0.2</a:t>
            </a:r>
          </a:p>
          <a:p>
            <a:r>
              <a:rPr lang="en-US" sz="2000" dirty="0">
                <a:solidFill>
                  <a:schemeClr val="bg1">
                    <a:lumMod val="95000"/>
                  </a:schemeClr>
                </a:solidFill>
              </a:rPr>
              <a:t>    </a:t>
            </a:r>
            <a:r>
              <a:rPr lang="en-US" sz="2000" dirty="0" err="1">
                <a:solidFill>
                  <a:schemeClr val="bg1">
                    <a:lumMod val="95000"/>
                  </a:schemeClr>
                </a:solidFill>
              </a:rPr>
              <a:t>lenx</a:t>
            </a:r>
            <a:r>
              <a:rPr lang="en-US" sz="2000" dirty="0">
                <a:solidFill>
                  <a:schemeClr val="bg1">
                    <a:lumMod val="95000"/>
                  </a:schemeClr>
                </a:solidFill>
              </a:rPr>
              <a:t>=1</a:t>
            </a:r>
          </a:p>
          <a:p>
            <a:r>
              <a:rPr lang="en-US" sz="2000" dirty="0">
                <a:solidFill>
                  <a:schemeClr val="bg1">
                    <a:lumMod val="95000"/>
                  </a:schemeClr>
                </a:solidFill>
              </a:rPr>
              <a:t>    dx=0.1</a:t>
            </a:r>
          </a:p>
          <a:p>
            <a:r>
              <a:rPr lang="en-US" sz="2000" dirty="0">
                <a:solidFill>
                  <a:schemeClr val="bg1">
                    <a:lumMod val="95000"/>
                  </a:schemeClr>
                </a:solidFill>
              </a:rPr>
              <a:t>    dt=0.004</a:t>
            </a:r>
          </a:p>
          <a:p>
            <a:r>
              <a:rPr lang="en-US" sz="2000" dirty="0">
                <a:solidFill>
                  <a:schemeClr val="bg1">
                    <a:lumMod val="95000"/>
                  </a:schemeClr>
                </a:solidFill>
              </a:rPr>
              <a:t>    </a:t>
            </a:r>
            <a:r>
              <a:rPr lang="en-US" sz="2000" dirty="0" err="1">
                <a:solidFill>
                  <a:schemeClr val="bg1">
                    <a:lumMod val="95000"/>
                  </a:schemeClr>
                </a:solidFill>
              </a:rPr>
              <a:t>maxt</a:t>
            </a:r>
            <a:r>
              <a:rPr lang="en-US" sz="2000" dirty="0">
                <a:solidFill>
                  <a:schemeClr val="bg1">
                    <a:lumMod val="95000"/>
                  </a:schemeClr>
                </a:solidFill>
              </a:rPr>
              <a:t>=-5e-08</a:t>
            </a:r>
          </a:p>
          <a:p>
            <a:r>
              <a:rPr lang="en-US" sz="2000" dirty="0">
                <a:solidFill>
                  <a:schemeClr val="bg1">
                    <a:lumMod val="95000"/>
                  </a:schemeClr>
                </a:solidFill>
              </a:rPr>
              <a:t>    bc0=0</a:t>
            </a:r>
          </a:p>
          <a:p>
            <a:r>
              <a:rPr lang="en-US" sz="2000" dirty="0">
                <a:solidFill>
                  <a:schemeClr val="bg1">
                    <a:lumMod val="95000"/>
                  </a:schemeClr>
                </a:solidFill>
              </a:rPr>
              <a:t>    bc1=1</a:t>
            </a:r>
          </a:p>
          <a:p>
            <a:r>
              <a:rPr lang="en-US" sz="2000" dirty="0">
                <a:solidFill>
                  <a:schemeClr val="bg1">
                    <a:lumMod val="95000"/>
                  </a:schemeClr>
                </a:solidFill>
              </a:rPr>
              <a:t>    …</a:t>
            </a:r>
          </a:p>
          <a:p>
            <a:r>
              <a:rPr lang="en-US" sz="2000" dirty="0">
                <a:solidFill>
                  <a:schemeClr val="bg1">
                    <a:lumMod val="95000"/>
                  </a:schemeClr>
                </a:solidFill>
              </a:rPr>
              <a:t>Stopped after 001490 iterations for threshold 2.46636e-15</a:t>
            </a:r>
          </a:p>
          <a:p>
            <a:r>
              <a:rPr lang="en-US" sz="2000" dirty="0">
                <a:solidFill>
                  <a:schemeClr val="bg1">
                    <a:lumMod val="95000"/>
                  </a:schemeClr>
                </a:solidFill>
              </a:rPr>
              <a:t>Error = 0</a:t>
            </a:r>
          </a:p>
        </p:txBody>
      </p:sp>
      <p:sp>
        <p:nvSpPr>
          <p:cNvPr id="4" name="Rectangle 3">
            <a:extLst>
              <a:ext uri="{FF2B5EF4-FFF2-40B4-BE49-F238E27FC236}">
                <a16:creationId xmlns:a16="http://schemas.microsoft.com/office/drawing/2014/main" id="{315CDEB5-B97B-2B40-B8A9-8A8D91D93761}"/>
              </a:ext>
            </a:extLst>
          </p:cNvPr>
          <p:cNvSpPr/>
          <p:nvPr/>
        </p:nvSpPr>
        <p:spPr>
          <a:xfrm>
            <a:off x="8848165" y="4685647"/>
            <a:ext cx="3340660" cy="769441"/>
          </a:xfrm>
          <a:prstGeom prst="rect">
            <a:avLst/>
          </a:prstGeom>
        </p:spPr>
        <p:txBody>
          <a:bodyPr wrap="square">
            <a:spAutoFit/>
          </a:bodyPr>
          <a:lstStyle/>
          <a:p>
            <a:r>
              <a:rPr lang="en-US" sz="2200" dirty="0"/>
              <a:t>steady-state test</a:t>
            </a:r>
          </a:p>
          <a:p>
            <a:r>
              <a:rPr lang="en-US" sz="2200" dirty="0"/>
              <a:t>(should be straight line)  </a:t>
            </a:r>
          </a:p>
        </p:txBody>
      </p:sp>
      <p:sp>
        <p:nvSpPr>
          <p:cNvPr id="7" name="Rectangle 6">
            <a:extLst>
              <a:ext uri="{FF2B5EF4-FFF2-40B4-BE49-F238E27FC236}">
                <a16:creationId xmlns:a16="http://schemas.microsoft.com/office/drawing/2014/main" id="{6FC81DEA-AAE4-3E4B-B924-C9832330C360}"/>
              </a:ext>
            </a:extLst>
          </p:cNvPr>
          <p:cNvSpPr/>
          <p:nvPr/>
        </p:nvSpPr>
        <p:spPr>
          <a:xfrm>
            <a:off x="8848165" y="1653988"/>
            <a:ext cx="3213847" cy="2366683"/>
          </a:xfrm>
          <a:prstGeom prst="rect">
            <a:avLst/>
          </a:prstGeom>
          <a:noFill/>
          <a:ln>
            <a:solidFill>
              <a:schemeClr val="tx1"/>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cxnSp>
        <p:nvCxnSpPr>
          <p:cNvPr id="10" name="Straight Connector 9">
            <a:extLst>
              <a:ext uri="{FF2B5EF4-FFF2-40B4-BE49-F238E27FC236}">
                <a16:creationId xmlns:a16="http://schemas.microsoft.com/office/drawing/2014/main" id="{48A07FD3-EAF7-9640-89AD-7801B8344EFE}"/>
              </a:ext>
            </a:extLst>
          </p:cNvPr>
          <p:cNvCxnSpPr/>
          <p:nvPr/>
        </p:nvCxnSpPr>
        <p:spPr>
          <a:xfrm>
            <a:off x="9127671" y="2008414"/>
            <a:ext cx="0" cy="1779815"/>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0754805A-40DA-4140-8BB8-1BFC32A0CB11}"/>
              </a:ext>
            </a:extLst>
          </p:cNvPr>
          <p:cNvCxnSpPr>
            <a:cxnSpLocks/>
          </p:cNvCxnSpPr>
          <p:nvPr/>
        </p:nvCxnSpPr>
        <p:spPr>
          <a:xfrm flipH="1">
            <a:off x="9127671" y="3788229"/>
            <a:ext cx="2458162"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E4D5CD45-B8B2-DA40-B2FE-76BE171CAC15}"/>
              </a:ext>
            </a:extLst>
          </p:cNvPr>
          <p:cNvCxnSpPr/>
          <p:nvPr/>
        </p:nvCxnSpPr>
        <p:spPr>
          <a:xfrm flipV="1">
            <a:off x="9127671" y="2563586"/>
            <a:ext cx="2458162" cy="669471"/>
          </a:xfrm>
          <a:prstGeom prst="line">
            <a:avLst/>
          </a:prstGeom>
          <a:ln/>
        </p:spPr>
        <p:style>
          <a:lnRef idx="1">
            <a:schemeClr val="accent4"/>
          </a:lnRef>
          <a:fillRef idx="0">
            <a:schemeClr val="accent4"/>
          </a:fillRef>
          <a:effectRef idx="0">
            <a:schemeClr val="accent4"/>
          </a:effectRef>
          <a:fontRef idx="minor">
            <a:schemeClr val="tx1"/>
          </a:fontRef>
        </p:style>
      </p:cxnSp>
      <p:sp>
        <p:nvSpPr>
          <p:cNvPr id="16" name="Rectangle 15">
            <a:extLst>
              <a:ext uri="{FF2B5EF4-FFF2-40B4-BE49-F238E27FC236}">
                <a16:creationId xmlns:a16="http://schemas.microsoft.com/office/drawing/2014/main" id="{4234FE1B-C74F-D44D-9ADD-834AC851A7B0}"/>
              </a:ext>
            </a:extLst>
          </p:cNvPr>
          <p:cNvSpPr/>
          <p:nvPr/>
        </p:nvSpPr>
        <p:spPr>
          <a:xfrm>
            <a:off x="9463537" y="2350288"/>
            <a:ext cx="1287532" cy="369332"/>
          </a:xfrm>
          <a:prstGeom prst="rect">
            <a:avLst/>
          </a:prstGeom>
        </p:spPr>
        <p:txBody>
          <a:bodyPr wrap="none">
            <a:spAutoFit/>
          </a:bodyPr>
          <a:lstStyle/>
          <a:p>
            <a:r>
              <a:rPr lang="en-US" dirty="0">
                <a:solidFill>
                  <a:srgbClr val="C00000"/>
                </a:solidFill>
                <a:latin typeface="Monaco" pitchFamily="2" charset="77"/>
              </a:rPr>
              <a:t>exact(x)</a:t>
            </a:r>
            <a:endParaRPr lang="en-US" dirty="0">
              <a:solidFill>
                <a:srgbClr val="C00000"/>
              </a:solidFill>
              <a:effectLst/>
              <a:latin typeface="Monaco" pitchFamily="2" charset="77"/>
            </a:endParaRPr>
          </a:p>
        </p:txBody>
      </p:sp>
      <p:sp>
        <p:nvSpPr>
          <p:cNvPr id="17" name="Rectangle 16">
            <a:extLst>
              <a:ext uri="{FF2B5EF4-FFF2-40B4-BE49-F238E27FC236}">
                <a16:creationId xmlns:a16="http://schemas.microsoft.com/office/drawing/2014/main" id="{96F9E60A-EF08-D448-8C50-C00EE5F8C0BE}"/>
              </a:ext>
            </a:extLst>
          </p:cNvPr>
          <p:cNvSpPr/>
          <p:nvPr/>
        </p:nvSpPr>
        <p:spPr>
          <a:xfrm>
            <a:off x="11542815" y="3464500"/>
            <a:ext cx="322524" cy="369332"/>
          </a:xfrm>
          <a:prstGeom prst="rect">
            <a:avLst/>
          </a:prstGeom>
        </p:spPr>
        <p:txBody>
          <a:bodyPr wrap="none">
            <a:spAutoFit/>
          </a:bodyPr>
          <a:lstStyle/>
          <a:p>
            <a:r>
              <a:rPr lang="en-US" dirty="0">
                <a:latin typeface="Monaco" pitchFamily="2" charset="77"/>
              </a:rPr>
              <a:t>x</a:t>
            </a:r>
            <a:endParaRPr lang="en-US" dirty="0">
              <a:effectLst/>
              <a:latin typeface="Monaco" pitchFamily="2" charset="77"/>
            </a:endParaRPr>
          </a:p>
        </p:txBody>
      </p:sp>
      <p:sp>
        <p:nvSpPr>
          <p:cNvPr id="18" name="Arc 17">
            <a:extLst>
              <a:ext uri="{FF2B5EF4-FFF2-40B4-BE49-F238E27FC236}">
                <a16:creationId xmlns:a16="http://schemas.microsoft.com/office/drawing/2014/main" id="{A364EDA8-C96E-2445-80F6-268F6BCF1AEA}"/>
              </a:ext>
            </a:extLst>
          </p:cNvPr>
          <p:cNvSpPr/>
          <p:nvPr/>
        </p:nvSpPr>
        <p:spPr>
          <a:xfrm rot="20965781" flipV="1">
            <a:off x="6440151" y="1147774"/>
            <a:ext cx="6351595" cy="2030910"/>
          </a:xfrm>
          <a:prstGeom prst="arc">
            <a:avLst>
              <a:gd name="adj1" fmla="val 14121078"/>
              <a:gd name="adj2" fmla="val 2011270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a:extLst>
              <a:ext uri="{FF2B5EF4-FFF2-40B4-BE49-F238E27FC236}">
                <a16:creationId xmlns:a16="http://schemas.microsoft.com/office/drawing/2014/main" id="{C6B81455-ABF8-E945-80A9-5878A6D1E872}"/>
              </a:ext>
            </a:extLst>
          </p:cNvPr>
          <p:cNvSpPr/>
          <p:nvPr/>
        </p:nvSpPr>
        <p:spPr>
          <a:xfrm>
            <a:off x="10176232" y="2983944"/>
            <a:ext cx="1149674" cy="369332"/>
          </a:xfrm>
          <a:prstGeom prst="rect">
            <a:avLst/>
          </a:prstGeom>
        </p:spPr>
        <p:txBody>
          <a:bodyPr wrap="none">
            <a:spAutoFit/>
          </a:bodyPr>
          <a:lstStyle/>
          <a:p>
            <a:r>
              <a:rPr lang="en-US" dirty="0" err="1">
                <a:solidFill>
                  <a:schemeClr val="tx2"/>
                </a:solidFill>
                <a:latin typeface="Monaco" pitchFamily="2" charset="77"/>
              </a:rPr>
              <a:t>curr</a:t>
            </a:r>
            <a:r>
              <a:rPr lang="en-US" dirty="0">
                <a:solidFill>
                  <a:schemeClr val="tx2"/>
                </a:solidFill>
                <a:latin typeface="Monaco" pitchFamily="2" charset="77"/>
              </a:rPr>
              <a:t>(x)</a:t>
            </a:r>
            <a:endParaRPr lang="en-US" dirty="0">
              <a:solidFill>
                <a:schemeClr val="tx2"/>
              </a:solidFill>
              <a:effectLst/>
              <a:latin typeface="Monaco" pitchFamily="2" charset="77"/>
            </a:endParaRPr>
          </a:p>
        </p:txBody>
      </p:sp>
      <p:sp>
        <p:nvSpPr>
          <p:cNvPr id="19" name="TextBox 18">
            <a:extLst>
              <a:ext uri="{FF2B5EF4-FFF2-40B4-BE49-F238E27FC236}">
                <a16:creationId xmlns:a16="http://schemas.microsoft.com/office/drawing/2014/main" id="{E5E6DB7C-ECA3-9B49-A237-0083EE1FE21B}"/>
              </a:ext>
            </a:extLst>
          </p:cNvPr>
          <p:cNvSpPr txBox="1"/>
          <p:nvPr/>
        </p:nvSpPr>
        <p:spPr>
          <a:xfrm>
            <a:off x="9832811" y="4192021"/>
            <a:ext cx="1594358" cy="433965"/>
          </a:xfrm>
          <a:prstGeom prst="rect">
            <a:avLst/>
          </a:prstGeom>
          <a:noFill/>
        </p:spPr>
        <p:txBody>
          <a:bodyPr wrap="square" lIns="118872" tIns="91440" rIns="118872" bIns="91440" rtlCol="0" anchor="ctr" anchorCtr="0">
            <a:spAutoFit/>
          </a:bodyPr>
          <a:lstStyle/>
          <a:p>
            <a:pPr algn="l">
              <a:lnSpc>
                <a:spcPct val="90000"/>
              </a:lnSpc>
            </a:pPr>
            <a:r>
              <a:rPr lang="en-US" dirty="0">
                <a:solidFill>
                  <a:srgbClr val="C00000"/>
                </a:solidFill>
              </a:rPr>
              <a:t>error?</a:t>
            </a:r>
          </a:p>
        </p:txBody>
      </p:sp>
      <p:sp>
        <p:nvSpPr>
          <p:cNvPr id="22" name="Freeform 21">
            <a:extLst>
              <a:ext uri="{FF2B5EF4-FFF2-40B4-BE49-F238E27FC236}">
                <a16:creationId xmlns:a16="http://schemas.microsoft.com/office/drawing/2014/main" id="{D4A067E1-6405-A44B-9E50-13BD5AC2058D}"/>
              </a:ext>
            </a:extLst>
          </p:cNvPr>
          <p:cNvSpPr/>
          <p:nvPr/>
        </p:nvSpPr>
        <p:spPr>
          <a:xfrm>
            <a:off x="9405257" y="2412300"/>
            <a:ext cx="2260250" cy="1785247"/>
          </a:xfrm>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 name="connsiteX0" fmla="*/ 0 w 2260250"/>
              <a:gd name="connsiteY0" fmla="*/ 794037 h 1785247"/>
              <a:gd name="connsiteX1" fmla="*/ 166255 w 2260250"/>
              <a:gd name="connsiteY1" fmla="*/ 734660 h 1785247"/>
              <a:gd name="connsiteX2" fmla="*/ 498764 w 2260250"/>
              <a:gd name="connsiteY2" fmla="*/ 722785 h 1785247"/>
              <a:gd name="connsiteX3" fmla="*/ 581891 w 2260250"/>
              <a:gd name="connsiteY3" fmla="*/ 604031 h 1785247"/>
              <a:gd name="connsiteX4" fmla="*/ 866899 w 2260250"/>
              <a:gd name="connsiteY4" fmla="*/ 675283 h 1785247"/>
              <a:gd name="connsiteX5" fmla="*/ 938151 w 2260250"/>
              <a:gd name="connsiteY5" fmla="*/ 509029 h 1785247"/>
              <a:gd name="connsiteX6" fmla="*/ 1151907 w 2260250"/>
              <a:gd name="connsiteY6" fmla="*/ 544655 h 1785247"/>
              <a:gd name="connsiteX7" fmla="*/ 1306286 w 2260250"/>
              <a:gd name="connsiteY7" fmla="*/ 414026 h 1785247"/>
              <a:gd name="connsiteX8" fmla="*/ 1543792 w 2260250"/>
              <a:gd name="connsiteY8" fmla="*/ 449652 h 1785247"/>
              <a:gd name="connsiteX9" fmla="*/ 1662546 w 2260250"/>
              <a:gd name="connsiteY9" fmla="*/ 330899 h 1785247"/>
              <a:gd name="connsiteX10" fmla="*/ 1769424 w 2260250"/>
              <a:gd name="connsiteY10" fmla="*/ 366525 h 1785247"/>
              <a:gd name="connsiteX11" fmla="*/ 1923803 w 2260250"/>
              <a:gd name="connsiteY11" fmla="*/ 247772 h 1785247"/>
              <a:gd name="connsiteX12" fmla="*/ 2090057 w 2260250"/>
              <a:gd name="connsiteY12" fmla="*/ 247772 h 1785247"/>
              <a:gd name="connsiteX13" fmla="*/ 2196935 w 2260250"/>
              <a:gd name="connsiteY13" fmla="*/ 152769 h 1785247"/>
              <a:gd name="connsiteX14" fmla="*/ 1220127 w 2260250"/>
              <a:gd name="connsiteY14" fmla="*/ 1785247 h 1785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1785247">
                <a:moveTo>
                  <a:pt x="0" y="794037"/>
                </a:moveTo>
                <a:cubicBezTo>
                  <a:pt x="41564" y="770286"/>
                  <a:pt x="83128" y="746535"/>
                  <a:pt x="166255" y="734660"/>
                </a:cubicBezTo>
                <a:cubicBezTo>
                  <a:pt x="249382" y="722785"/>
                  <a:pt x="429491" y="744556"/>
                  <a:pt x="498764" y="722785"/>
                </a:cubicBezTo>
                <a:cubicBezTo>
                  <a:pt x="568037" y="701014"/>
                  <a:pt x="520535" y="611948"/>
                  <a:pt x="581891" y="604031"/>
                </a:cubicBezTo>
                <a:cubicBezTo>
                  <a:pt x="643247" y="596114"/>
                  <a:pt x="807522" y="691117"/>
                  <a:pt x="866899" y="675283"/>
                </a:cubicBezTo>
                <a:cubicBezTo>
                  <a:pt x="926276" y="659449"/>
                  <a:pt x="890650" y="530800"/>
                  <a:pt x="938151" y="509029"/>
                </a:cubicBezTo>
                <a:cubicBezTo>
                  <a:pt x="985652" y="487258"/>
                  <a:pt x="1090551" y="560489"/>
                  <a:pt x="1151907" y="544655"/>
                </a:cubicBezTo>
                <a:cubicBezTo>
                  <a:pt x="1213263" y="528821"/>
                  <a:pt x="1240972" y="429860"/>
                  <a:pt x="1306286" y="414026"/>
                </a:cubicBezTo>
                <a:cubicBezTo>
                  <a:pt x="1371600" y="398192"/>
                  <a:pt x="1484415" y="463506"/>
                  <a:pt x="1543792" y="449652"/>
                </a:cubicBezTo>
                <a:cubicBezTo>
                  <a:pt x="1603169" y="435798"/>
                  <a:pt x="1624941" y="344753"/>
                  <a:pt x="1662546" y="330899"/>
                </a:cubicBezTo>
                <a:cubicBezTo>
                  <a:pt x="1700151" y="317045"/>
                  <a:pt x="1725881" y="380379"/>
                  <a:pt x="1769424" y="366525"/>
                </a:cubicBezTo>
                <a:cubicBezTo>
                  <a:pt x="1812967" y="352671"/>
                  <a:pt x="1870364" y="267564"/>
                  <a:pt x="1923803" y="247772"/>
                </a:cubicBezTo>
                <a:cubicBezTo>
                  <a:pt x="1977242" y="227980"/>
                  <a:pt x="2044535" y="263606"/>
                  <a:pt x="2090057" y="247772"/>
                </a:cubicBezTo>
                <a:cubicBezTo>
                  <a:pt x="2135579" y="231938"/>
                  <a:pt x="2371106" y="-233179"/>
                  <a:pt x="2196935" y="152769"/>
                </a:cubicBezTo>
                <a:cubicBezTo>
                  <a:pt x="2022764" y="538717"/>
                  <a:pt x="1708994" y="772875"/>
                  <a:pt x="1220127" y="1785247"/>
                </a:cubicBezTo>
              </a:path>
            </a:pathLst>
          </a:custGeom>
          <a:ln w="15875">
            <a:solidFill>
              <a:srgbClr val="C00000"/>
            </a:solidFill>
            <a:tailEnd type="stealth"/>
            <a:extLst>
              <a:ext uri="{C807C97D-BFC1-408E-A445-0C87EB9F89A2}">
                <ask:lineSketchStyleProps xmlns:ask="http://schemas.microsoft.com/office/drawing/2018/sketchyshapes" sd="1219033472">
                  <a:custGeom>
                    <a:avLst/>
                    <a:gdLst>
                      <a:gd name="connsiteX0" fmla="*/ 0 w 2260250"/>
                      <a:gd name="connsiteY0" fmla="*/ 794037 h 2563460"/>
                      <a:gd name="connsiteX1" fmla="*/ 166255 w 2260250"/>
                      <a:gd name="connsiteY1" fmla="*/ 734660 h 2563460"/>
                      <a:gd name="connsiteX2" fmla="*/ 498764 w 2260250"/>
                      <a:gd name="connsiteY2" fmla="*/ 722785 h 2563460"/>
                      <a:gd name="connsiteX3" fmla="*/ 581891 w 2260250"/>
                      <a:gd name="connsiteY3" fmla="*/ 604031 h 2563460"/>
                      <a:gd name="connsiteX4" fmla="*/ 866899 w 2260250"/>
                      <a:gd name="connsiteY4" fmla="*/ 675283 h 2563460"/>
                      <a:gd name="connsiteX5" fmla="*/ 938151 w 2260250"/>
                      <a:gd name="connsiteY5" fmla="*/ 509029 h 2563460"/>
                      <a:gd name="connsiteX6" fmla="*/ 1151907 w 2260250"/>
                      <a:gd name="connsiteY6" fmla="*/ 544655 h 2563460"/>
                      <a:gd name="connsiteX7" fmla="*/ 1306286 w 2260250"/>
                      <a:gd name="connsiteY7" fmla="*/ 414026 h 2563460"/>
                      <a:gd name="connsiteX8" fmla="*/ 1543792 w 2260250"/>
                      <a:gd name="connsiteY8" fmla="*/ 449652 h 2563460"/>
                      <a:gd name="connsiteX9" fmla="*/ 1662546 w 2260250"/>
                      <a:gd name="connsiteY9" fmla="*/ 330899 h 2563460"/>
                      <a:gd name="connsiteX10" fmla="*/ 1769424 w 2260250"/>
                      <a:gd name="connsiteY10" fmla="*/ 366525 h 2563460"/>
                      <a:gd name="connsiteX11" fmla="*/ 1923803 w 2260250"/>
                      <a:gd name="connsiteY11" fmla="*/ 247772 h 2563460"/>
                      <a:gd name="connsiteX12" fmla="*/ 2090057 w 2260250"/>
                      <a:gd name="connsiteY12" fmla="*/ 247772 h 2563460"/>
                      <a:gd name="connsiteX13" fmla="*/ 2196935 w 2260250"/>
                      <a:gd name="connsiteY13" fmla="*/ 152769 h 2563460"/>
                      <a:gd name="connsiteX14" fmla="*/ 1045029 w 2260250"/>
                      <a:gd name="connsiteY14" fmla="*/ 2563460 h 256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60250" h="2563460" extrusionOk="0">
                        <a:moveTo>
                          <a:pt x="0" y="794037"/>
                        </a:moveTo>
                        <a:cubicBezTo>
                          <a:pt x="37319" y="767668"/>
                          <a:pt x="80694" y="747448"/>
                          <a:pt x="166255" y="734660"/>
                        </a:cubicBezTo>
                        <a:cubicBezTo>
                          <a:pt x="266124" y="726310"/>
                          <a:pt x="417947" y="744923"/>
                          <a:pt x="498764" y="722785"/>
                        </a:cubicBezTo>
                        <a:cubicBezTo>
                          <a:pt x="555748" y="713015"/>
                          <a:pt x="517533" y="628543"/>
                          <a:pt x="581891" y="604031"/>
                        </a:cubicBezTo>
                        <a:cubicBezTo>
                          <a:pt x="631741" y="589819"/>
                          <a:pt x="819044" y="696622"/>
                          <a:pt x="866899" y="675283"/>
                        </a:cubicBezTo>
                        <a:cubicBezTo>
                          <a:pt x="935343" y="660525"/>
                          <a:pt x="895786" y="520230"/>
                          <a:pt x="938151" y="509029"/>
                        </a:cubicBezTo>
                        <a:cubicBezTo>
                          <a:pt x="974426" y="485539"/>
                          <a:pt x="1085314" y="565420"/>
                          <a:pt x="1151907" y="544655"/>
                        </a:cubicBezTo>
                        <a:cubicBezTo>
                          <a:pt x="1211974" y="516525"/>
                          <a:pt x="1239628" y="431728"/>
                          <a:pt x="1306286" y="414026"/>
                        </a:cubicBezTo>
                        <a:cubicBezTo>
                          <a:pt x="1374754" y="399958"/>
                          <a:pt x="1494050" y="465823"/>
                          <a:pt x="1543792" y="449652"/>
                        </a:cubicBezTo>
                        <a:cubicBezTo>
                          <a:pt x="1600631" y="435388"/>
                          <a:pt x="1631894" y="350439"/>
                          <a:pt x="1662546" y="330899"/>
                        </a:cubicBezTo>
                        <a:cubicBezTo>
                          <a:pt x="1707199" y="327537"/>
                          <a:pt x="1726714" y="389004"/>
                          <a:pt x="1769424" y="366525"/>
                        </a:cubicBezTo>
                        <a:cubicBezTo>
                          <a:pt x="1821101" y="365200"/>
                          <a:pt x="1877581" y="276404"/>
                          <a:pt x="1923803" y="247772"/>
                        </a:cubicBezTo>
                        <a:cubicBezTo>
                          <a:pt x="1985789" y="220497"/>
                          <a:pt x="2047391" y="250172"/>
                          <a:pt x="2090057" y="247772"/>
                        </a:cubicBezTo>
                        <a:cubicBezTo>
                          <a:pt x="2069815" y="242737"/>
                          <a:pt x="2325376" y="-264732"/>
                          <a:pt x="2196935" y="152769"/>
                        </a:cubicBezTo>
                        <a:cubicBezTo>
                          <a:pt x="1955094" y="533913"/>
                          <a:pt x="1435568" y="1350652"/>
                          <a:pt x="1045029" y="2563460"/>
                        </a:cubicBezTo>
                      </a:path>
                    </a:pathLst>
                  </a:custGeom>
                  <ask:type>
                    <ask:lineSketchNone/>
                  </ask:type>
                </ask:lineSketchStyleProps>
              </a:ext>
            </a:extLst>
          </a:ln>
        </p:spPr>
        <p:style>
          <a:lnRef idx="1">
            <a:schemeClr val="dk1"/>
          </a:lnRef>
          <a:fillRef idx="0">
            <a:schemeClr val="dk1"/>
          </a:fillRef>
          <a:effectRef idx="0">
            <a:schemeClr val="dk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40395823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Create our tests before we write the code</a:t>
            </a:r>
          </a:p>
        </p:txBody>
      </p:sp>
      <p:sp>
        <p:nvSpPr>
          <p:cNvPr id="9" name="Rectangle 8">
            <a:extLst>
              <a:ext uri="{FF2B5EF4-FFF2-40B4-BE49-F238E27FC236}">
                <a16:creationId xmlns:a16="http://schemas.microsoft.com/office/drawing/2014/main" id="{1006434A-0222-5643-8057-D12E2DDA8E3D}"/>
              </a:ext>
            </a:extLst>
          </p:cNvPr>
          <p:cNvSpPr/>
          <p:nvPr/>
        </p:nvSpPr>
        <p:spPr>
          <a:xfrm>
            <a:off x="567606" y="1151573"/>
            <a:ext cx="10779576"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mkdir</a:t>
            </a:r>
            <a:r>
              <a:rPr lang="en-US" sz="2000" dirty="0">
                <a:solidFill>
                  <a:schemeClr val="bg1">
                    <a:lumMod val="95000"/>
                  </a:schemeClr>
                </a:solidFill>
                <a:latin typeface="Monaco" pitchFamily="2" charset="77"/>
              </a:rPr>
              <a:t> tests</a:t>
            </a:r>
          </a:p>
          <a:p>
            <a:r>
              <a:rPr lang="en-US" sz="2000" dirty="0">
                <a:solidFill>
                  <a:schemeClr val="bg1">
                    <a:lumMod val="95000"/>
                  </a:schemeClr>
                </a:solidFill>
                <a:latin typeface="Monaco" pitchFamily="2" charset="77"/>
              </a:rPr>
              <a:t>$ cp </a:t>
            </a:r>
            <a:r>
              <a:rPr lang="en-US" sz="2000" dirty="0" err="1">
                <a:solidFill>
                  <a:schemeClr val="bg1">
                    <a:lumMod val="95000"/>
                  </a:schemeClr>
                </a:solidFill>
                <a:latin typeface="Monaco" pitchFamily="2" charset="77"/>
              </a:rPr>
              <a:t>check.sh</a:t>
            </a:r>
            <a:r>
              <a:rPr lang="en-US" sz="2000" dirty="0">
                <a:solidFill>
                  <a:schemeClr val="bg1">
                    <a:lumMod val="95000"/>
                  </a:schemeClr>
                </a:solidFill>
                <a:latin typeface="Monaco" pitchFamily="2" charset="77"/>
              </a:rPr>
              <a:t> tests/</a:t>
            </a:r>
            <a:r>
              <a:rPr lang="en-US" sz="2000" dirty="0" err="1">
                <a:solidFill>
                  <a:schemeClr val="bg1">
                    <a:lumMod val="95000"/>
                  </a:schemeClr>
                </a:solidFill>
                <a:latin typeface="Monaco" pitchFamily="2" charset="77"/>
              </a:rPr>
              <a:t>check.sh</a:t>
            </a:r>
            <a:endParaRPr lang="en-US" sz="2000" dirty="0">
              <a:solidFill>
                <a:schemeClr val="bg1">
                  <a:lumMod val="95000"/>
                </a:schemeClr>
              </a:solidFill>
              <a:latin typeface="Monaco" pitchFamily="2" charset="77"/>
            </a:endParaRP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3857287"/>
            <a:ext cx="10779577" cy="1323439"/>
          </a:xfrm>
          <a:prstGeom prst="rect">
            <a:avLst/>
          </a:prstGeom>
          <a:solidFill>
            <a:schemeClr val="tx1">
              <a:lumMod val="75000"/>
              <a:lumOff val="25000"/>
            </a:schemeClr>
          </a:solidFill>
        </p:spPr>
        <p:txBody>
          <a:bodyPr wrap="square">
            <a:spAutoFit/>
          </a:bodyPr>
          <a:lstStyle/>
          <a:p>
            <a:r>
              <a:rPr lang="en-US" sz="2000" dirty="0" err="1">
                <a:solidFill>
                  <a:srgbClr val="2CEEEB"/>
                </a:solidFill>
                <a:latin typeface="Monaco" pitchFamily="2" charset="77"/>
              </a:rPr>
              <a:t>enable_testing</a:t>
            </a:r>
            <a:r>
              <a:rPr lang="en-US" sz="2000" dirty="0">
                <a:solidFill>
                  <a:srgbClr val="F2F2F2"/>
                </a:solidFill>
                <a:latin typeface="Monaco" pitchFamily="2" charset="77"/>
              </a:rPr>
              <a:t>()</a:t>
            </a:r>
          </a:p>
          <a:p>
            <a:endParaRPr lang="en-US" sz="2000" dirty="0">
              <a:solidFill>
                <a:srgbClr val="2CEEEB"/>
              </a:solidFill>
              <a:latin typeface="Monaco" pitchFamily="2" charset="77"/>
            </a:endParaRP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a:t>
            </a:r>
            <a:r>
              <a:rPr lang="en-US" sz="2000" dirty="0" err="1">
                <a:solidFill>
                  <a:srgbClr val="F2F2F2"/>
                </a:solidFill>
                <a:latin typeface="Monaco" pitchFamily="2" charset="77"/>
              </a:rPr>
              <a:t>ftcs</a:t>
            </a:r>
            <a:r>
              <a:rPr lang="en-US" sz="2000" dirty="0">
                <a:solidFill>
                  <a:srgbClr val="F2F2F2"/>
                </a:solidFill>
                <a:latin typeface="Monaco" pitchFamily="2" charset="77"/>
              </a:rPr>
              <a:t>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a:t>
            </a:r>
            <a:r>
              <a:rPr lang="en-US" sz="2000" dirty="0" err="1">
                <a:solidFill>
                  <a:srgbClr val="F2F2F2"/>
                </a:solidFill>
                <a:latin typeface="Monaco" pitchFamily="2" charset="77"/>
              </a:rPr>
              <a:t>ftcs</a:t>
            </a:r>
            <a:r>
              <a:rPr lang="en-US" sz="2000" dirty="0">
                <a:solidFill>
                  <a:srgbClr val="F2F2F2"/>
                </a:solidFill>
                <a:latin typeface="Monaco" pitchFamily="2" charset="77"/>
              </a:rPr>
              <a:t>)</a:t>
            </a:r>
          </a:p>
          <a:p>
            <a:r>
              <a:rPr lang="en-US" sz="2000" dirty="0" err="1">
                <a:solidFill>
                  <a:srgbClr val="2CEEEB"/>
                </a:solidFill>
                <a:latin typeface="Monaco" pitchFamily="2" charset="77"/>
              </a:rPr>
              <a:t>add_test</a:t>
            </a:r>
            <a:r>
              <a:rPr lang="en-US" sz="2000" dirty="0">
                <a:solidFill>
                  <a:srgbClr val="F2F2F2"/>
                </a:solidFill>
                <a:latin typeface="Monaco" pitchFamily="2" charset="77"/>
              </a:rPr>
              <a:t>(NAME upwind15 COMMAND </a:t>
            </a:r>
            <a:r>
              <a:rPr lang="en-US" sz="2000" dirty="0" err="1">
                <a:solidFill>
                  <a:srgbClr val="F2F2F2"/>
                </a:solidFill>
                <a:latin typeface="Monaco" pitchFamily="2" charset="77"/>
              </a:rPr>
              <a:t>check.sh</a:t>
            </a:r>
            <a:r>
              <a:rPr lang="en-US" sz="2000" dirty="0">
                <a:solidFill>
                  <a:srgbClr val="F2F2F2"/>
                </a:solidFill>
                <a:latin typeface="Monaco" pitchFamily="2" charset="77"/>
              </a:rPr>
              <a:t> $&lt;</a:t>
            </a:r>
            <a:r>
              <a:rPr lang="en-US" sz="2000" dirty="0" err="1">
                <a:solidFill>
                  <a:srgbClr val="F2F2F2"/>
                </a:solidFill>
                <a:latin typeface="Monaco" pitchFamily="2" charset="77"/>
              </a:rPr>
              <a:t>TARGET_FILE:heat</a:t>
            </a:r>
            <a:r>
              <a:rPr lang="en-US" sz="2000" dirty="0">
                <a:solidFill>
                  <a:srgbClr val="F2F2F2"/>
                </a:solidFill>
                <a:latin typeface="Monaco" pitchFamily="2" charset="77"/>
              </a:rPr>
              <a:t>&gt; upwind15)</a:t>
            </a:r>
          </a:p>
        </p:txBody>
      </p:sp>
      <p:sp>
        <p:nvSpPr>
          <p:cNvPr id="24" name="Content Placeholder 2">
            <a:extLst>
              <a:ext uri="{FF2B5EF4-FFF2-40B4-BE49-F238E27FC236}">
                <a16:creationId xmlns:a16="http://schemas.microsoft.com/office/drawing/2014/main" id="{FD77488F-3837-4845-9522-439E59D52547}"/>
              </a:ext>
            </a:extLst>
          </p:cNvPr>
          <p:cNvSpPr>
            <a:spLocks noGrp="1"/>
          </p:cNvSpPr>
          <p:nvPr>
            <p:ph idx="1"/>
          </p:nvPr>
        </p:nvSpPr>
        <p:spPr>
          <a:xfrm>
            <a:off x="678132" y="2262996"/>
            <a:ext cx="8085900" cy="560193"/>
          </a:xfrm>
        </p:spPr>
        <p:txBody>
          <a:bodyPr/>
          <a:lstStyle/>
          <a:p>
            <a:r>
              <a:rPr lang="en-US" dirty="0"/>
              <a:t>Create </a:t>
            </a: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CMakeLists.txt</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dirty="0"/>
              <a:t>Add test for new kernel</a:t>
            </a:r>
          </a:p>
          <a:p>
            <a:r>
              <a:rPr lang="en-US" dirty="0"/>
              <a:t>Optionally add test for existing kernel</a:t>
            </a:r>
          </a:p>
        </p:txBody>
      </p:sp>
      <p:sp>
        <p:nvSpPr>
          <p:cNvPr id="25" name="Rectangle 24">
            <a:extLst>
              <a:ext uri="{FF2B5EF4-FFF2-40B4-BE49-F238E27FC236}">
                <a16:creationId xmlns:a16="http://schemas.microsoft.com/office/drawing/2014/main" id="{5D98DE7D-D0FC-D04A-81DD-33265A6DB68E}"/>
              </a:ext>
            </a:extLst>
          </p:cNvPr>
          <p:cNvSpPr/>
          <p:nvPr/>
        </p:nvSpPr>
        <p:spPr>
          <a:xfrm>
            <a:off x="567606" y="5537150"/>
            <a:ext cx="7260212" cy="338554"/>
          </a:xfrm>
          <a:prstGeom prst="rect">
            <a:avLst/>
          </a:prstGeom>
        </p:spPr>
        <p:txBody>
          <a:bodyPr wrap="square">
            <a:spAutoFit/>
          </a:bodyPr>
          <a:lstStyle/>
          <a:p>
            <a:r>
              <a:rPr lang="en-US" sz="1600" dirty="0">
                <a:solidFill>
                  <a:schemeClr val="tx2"/>
                </a:solidFill>
                <a:latin typeface="Menlo" panose="020B0609030804020204" pitchFamily="49" charset="0"/>
                <a:ea typeface="Menlo" panose="020B0609030804020204" pitchFamily="49" charset="0"/>
                <a:cs typeface="Menlo" panose="020B0609030804020204" pitchFamily="49" charset="0"/>
                <a:hlinkClick r:id="rId3"/>
              </a:rPr>
              <a:t>https://cmake.org/cmake/help/latest/command/add_test.html</a:t>
            </a:r>
            <a:endParaRPr lang="en-US" sz="1600" dirty="0">
              <a:solidFill>
                <a:schemeClr val="tx2"/>
              </a:solidFill>
              <a:latin typeface="Menlo" panose="020B0609030804020204" pitchFamily="49" charset="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673923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a:t>
            </a:r>
            <a:r>
              <a:rPr lang="en-US" dirty="0" err="1"/>
              <a:t>cmake</a:t>
            </a:r>
            <a:r>
              <a:rPr lang="en-US" dirty="0"/>
              <a:t> to enable tests</a:t>
            </a:r>
          </a:p>
        </p:txBody>
      </p:sp>
      <p:sp>
        <p:nvSpPr>
          <p:cNvPr id="9" name="Rectangle 8">
            <a:extLst>
              <a:ext uri="{FF2B5EF4-FFF2-40B4-BE49-F238E27FC236}">
                <a16:creationId xmlns:a16="http://schemas.microsoft.com/office/drawing/2014/main" id="{1006434A-0222-5643-8057-D12E2DDA8E3D}"/>
              </a:ext>
            </a:extLst>
          </p:cNvPr>
          <p:cNvSpPr/>
          <p:nvPr/>
        </p:nvSpPr>
        <p:spPr>
          <a:xfrm>
            <a:off x="567605" y="967236"/>
            <a:ext cx="10779577" cy="1015663"/>
          </a:xfrm>
          <a:prstGeom prst="rect">
            <a:avLst/>
          </a:prstGeom>
          <a:solidFill>
            <a:schemeClr val="tx1">
              <a:lumMod val="75000"/>
              <a:lumOff val="25000"/>
            </a:schemeClr>
          </a:solidFill>
        </p:spPr>
        <p:txBody>
          <a:bodyPr wrap="square">
            <a:spAutoFit/>
          </a:bodyPr>
          <a:lstStyle/>
          <a:p>
            <a:r>
              <a:rPr lang="en-US" sz="2000" dirty="0">
                <a:solidFill>
                  <a:schemeClr val="bg1">
                    <a:lumMod val="95000"/>
                  </a:schemeClr>
                </a:solidFill>
                <a:latin typeface="Monaco" pitchFamily="2" charset="77"/>
              </a:rPr>
              <a:t>$ cd ..</a:t>
            </a:r>
          </a:p>
          <a:p>
            <a:r>
              <a:rPr lang="en-US" sz="2000" dirty="0">
                <a:solidFill>
                  <a:schemeClr val="bg1">
                    <a:lumMod val="95000"/>
                  </a:schemeClr>
                </a:solidFill>
                <a:latin typeface="Monaco" pitchFamily="2" charset="77"/>
              </a:rPr>
              <a:t>$ </a:t>
            </a:r>
            <a:r>
              <a:rPr lang="en-US" sz="2000" dirty="0" err="1">
                <a:solidFill>
                  <a:schemeClr val="bg1">
                    <a:lumMod val="95000"/>
                  </a:schemeClr>
                </a:solidFill>
                <a:latin typeface="Monaco" pitchFamily="2" charset="77"/>
              </a:rPr>
              <a:t>cmake</a:t>
            </a:r>
            <a:r>
              <a:rPr lang="en-US" sz="2000" dirty="0">
                <a:solidFill>
                  <a:schemeClr val="bg1">
                    <a:lumMod val="95000"/>
                  </a:schemeClr>
                </a:solidFill>
                <a:latin typeface="Monaco" pitchFamily="2" charset="77"/>
              </a:rPr>
              <a:t> -DBUILD_TESTS=ON .</a:t>
            </a:r>
          </a:p>
          <a:p>
            <a:r>
              <a:rPr lang="en-US" sz="2000" dirty="0">
                <a:solidFill>
                  <a:schemeClr val="bg1">
                    <a:lumMod val="95000"/>
                  </a:schemeClr>
                </a:solidFill>
                <a:latin typeface="Monaco" pitchFamily="2" charset="77"/>
              </a:rPr>
              <a:t>$ cd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535517"/>
            <a:ext cx="10779577" cy="3970318"/>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a:t>
            </a:r>
            <a:r>
              <a:rPr lang="en-US" dirty="0" err="1">
                <a:solidFill>
                  <a:schemeClr val="bg1">
                    <a:lumMod val="95000"/>
                  </a:schemeClr>
                </a:solidFill>
                <a:latin typeface="Monaco" pitchFamily="2" charset="77"/>
              </a:rPr>
              <a:t>tdd</a:t>
            </a:r>
            <a:r>
              <a:rPr lang="en-US" dirty="0">
                <a:solidFill>
                  <a:schemeClr val="bg1">
                    <a:lumMod val="95000"/>
                  </a:schemeClr>
                </a:solidFill>
                <a:latin typeface="Monaco" pitchFamily="2" charset="77"/>
              </a:rPr>
              <a:t>/tests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.........................***Failed    0.01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50% tests passed, </a:t>
            </a:r>
            <a:r>
              <a:rPr lang="en-US" dirty="0">
                <a:solidFill>
                  <a:srgbClr val="FF0000"/>
                </a:solidFill>
                <a:latin typeface="Monaco" pitchFamily="2" charset="77"/>
              </a:rPr>
              <a:t>1 tests failed</a:t>
            </a:r>
            <a:r>
              <a:rPr lang="en-US" dirty="0">
                <a:solidFill>
                  <a:schemeClr val="bg1">
                    <a:lumMod val="95000"/>
                  </a:schemeClr>
                </a:solidFill>
                <a:latin typeface="Monaco" pitchFamily="2" charset="77"/>
              </a:rPr>
              <a:t>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0.25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The following tests FAILED:</a:t>
            </a:r>
          </a:p>
          <a:p>
            <a:r>
              <a:rPr lang="en-US" dirty="0">
                <a:solidFill>
                  <a:schemeClr val="bg1">
                    <a:lumMod val="95000"/>
                  </a:schemeClr>
                </a:solidFill>
                <a:latin typeface="Monaco" pitchFamily="2" charset="77"/>
              </a:rPr>
              <a:t>	  </a:t>
            </a:r>
            <a:r>
              <a:rPr lang="en-US" dirty="0">
                <a:solidFill>
                  <a:srgbClr val="FF0000"/>
                </a:solidFill>
                <a:latin typeface="Monaco" pitchFamily="2" charset="77"/>
              </a:rPr>
              <a:t>2 - upwind15 (Failed)</a:t>
            </a:r>
          </a:p>
          <a:p>
            <a:r>
              <a:rPr lang="en-US" dirty="0">
                <a:solidFill>
                  <a:schemeClr val="bg1">
                    <a:lumMod val="95000"/>
                  </a:schemeClr>
                </a:solidFill>
                <a:latin typeface="Monaco" pitchFamily="2" charset="77"/>
              </a:rPr>
              <a:t>Errors while running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678132" y="2072390"/>
            <a:ext cx="8085900" cy="560193"/>
          </a:xfrm>
        </p:spPr>
        <p:txBody>
          <a:bodyPr/>
          <a:lstStyle/>
          <a:p>
            <a:r>
              <a:rPr lang="en-US" dirty="0"/>
              <a:t>Run tests</a:t>
            </a:r>
          </a:p>
        </p:txBody>
      </p:sp>
    </p:spTree>
    <p:extLst>
      <p:ext uri="{BB962C8B-B14F-4D97-AF65-F5344CB8AC3E}">
        <p14:creationId xmlns:p14="http://schemas.microsoft.com/office/powerpoint/2010/main" val="3724092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make test succeed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6" y="2004809"/>
            <a:ext cx="11372472" cy="1354217"/>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64 extern bool</a:t>
            </a:r>
          </a:p>
          <a:p>
            <a:r>
              <a:rPr lang="en-US" sz="1600" dirty="0">
                <a:solidFill>
                  <a:schemeClr val="bg1">
                    <a:lumMod val="95000"/>
                  </a:schemeClr>
                </a:solidFill>
                <a:latin typeface="Monaco" pitchFamily="2" charset="77"/>
              </a:rPr>
              <a:t> 65 update_solution_upwind15(int n,</a:t>
            </a:r>
          </a:p>
          <a:p>
            <a:r>
              <a:rPr lang="en-US" sz="1600" dirty="0">
                <a:solidFill>
                  <a:schemeClr val="bg1">
                    <a:lumMod val="95000"/>
                  </a:schemeClr>
                </a:solidFill>
                <a:latin typeface="Monaco" pitchFamily="2" charset="77"/>
              </a:rPr>
              <a:t> 66     Double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Double const *last,</a:t>
            </a:r>
          </a:p>
          <a:p>
            <a:r>
              <a:rPr lang="en-US" sz="1600" dirty="0">
                <a:solidFill>
                  <a:schemeClr val="bg1">
                    <a:lumMod val="95000"/>
                  </a:schemeClr>
                </a:solidFill>
                <a:latin typeface="Monaco" pitchFamily="2" charset="77"/>
              </a:rPr>
              <a:t> 67     Double alpha, Double dx, Double dt,</a:t>
            </a:r>
          </a:p>
          <a:p>
            <a:r>
              <a:rPr lang="en-US" sz="1600" dirty="0">
                <a:solidFill>
                  <a:schemeClr val="bg1">
                    <a:lumMod val="95000"/>
                  </a:schemeClr>
                </a:solidFill>
                <a:latin typeface="Monaco" pitchFamily="2" charset="77"/>
              </a:rPr>
              <a:t> 68     Double bc_0, Double bc_1);</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heat.C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r>
              <a:rPr lang="en-US" sz="2400" dirty="0"/>
              <a:t>Add prototype</a:t>
            </a:r>
          </a:p>
          <a:p>
            <a:endParaRPr lang="en-US" dirty="0"/>
          </a:p>
          <a:p>
            <a:endParaRPr lang="en-US" dirty="0"/>
          </a:p>
          <a:p>
            <a:endParaRPr lang="en-US" dirty="0"/>
          </a:p>
          <a:p>
            <a:r>
              <a:rPr lang="en-US" dirty="0"/>
              <a:t>Modify assertion</a:t>
            </a:r>
          </a:p>
          <a:p>
            <a:endParaRPr lang="en-US" dirty="0"/>
          </a:p>
          <a:p>
            <a:r>
              <a:rPr lang="en-US" dirty="0"/>
              <a:t>Call kernel</a:t>
            </a:r>
          </a:p>
        </p:txBody>
      </p:sp>
      <p:sp>
        <p:nvSpPr>
          <p:cNvPr id="6" name="Rectangle 5">
            <a:extLst>
              <a:ext uri="{FF2B5EF4-FFF2-40B4-BE49-F238E27FC236}">
                <a16:creationId xmlns:a16="http://schemas.microsoft.com/office/drawing/2014/main" id="{E1EA1ABB-89C7-FC48-A7EB-96299CEBCCBB}"/>
              </a:ext>
            </a:extLst>
          </p:cNvPr>
          <p:cNvSpPr/>
          <p:nvPr/>
        </p:nvSpPr>
        <p:spPr>
          <a:xfrm>
            <a:off x="567605" y="4055282"/>
            <a:ext cx="11372473" cy="338554"/>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 86     assert(</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 4)==0 || </a:t>
            </a:r>
            <a:r>
              <a:rPr lang="en-US" sz="1600" dirty="0" err="1">
                <a:solidFill>
                  <a:schemeClr val="bg1">
                    <a:lumMod val="95000"/>
                  </a:schemeClr>
                </a:solidFill>
                <a:latin typeface="Monaco" pitchFamily="2" charset="77"/>
              </a:rPr>
              <a:t>strncmp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 8)==0);</a:t>
            </a:r>
          </a:p>
        </p:txBody>
      </p:sp>
      <p:sp>
        <p:nvSpPr>
          <p:cNvPr id="7" name="Rectangle 6">
            <a:extLst>
              <a:ext uri="{FF2B5EF4-FFF2-40B4-BE49-F238E27FC236}">
                <a16:creationId xmlns:a16="http://schemas.microsoft.com/office/drawing/2014/main" id="{77003708-AC95-B74A-86FC-D6E9145E1EAC}"/>
              </a:ext>
            </a:extLst>
          </p:cNvPr>
          <p:cNvSpPr/>
          <p:nvPr/>
        </p:nvSpPr>
        <p:spPr>
          <a:xfrm>
            <a:off x="567605" y="4997759"/>
            <a:ext cx="11372473" cy="1077218"/>
          </a:xfrm>
          <a:prstGeom prst="rect">
            <a:avLst/>
          </a:prstGeom>
          <a:solidFill>
            <a:schemeClr val="tx1">
              <a:lumMod val="75000"/>
              <a:lumOff val="25000"/>
            </a:schemeClr>
          </a:solidFill>
        </p:spPr>
        <p:txBody>
          <a:bodyPr wrap="square">
            <a:spAutoFit/>
          </a:bodyPr>
          <a:lstStyle/>
          <a:p>
            <a:r>
              <a:rPr lang="en-US" sz="1600" dirty="0">
                <a:solidFill>
                  <a:schemeClr val="bg1">
                    <a:lumMod val="95000"/>
                  </a:schemeClr>
                </a:solidFill>
                <a:latin typeface="Monaco" pitchFamily="2" charset="77"/>
              </a:rPr>
              <a:t>128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ftcs</a:t>
            </a:r>
            <a:r>
              <a:rPr lang="en-US" sz="1600" dirty="0">
                <a:solidFill>
                  <a:schemeClr val="bg1">
                    <a:lumMod val="95000"/>
                  </a:schemeClr>
                </a:solidFill>
                <a:latin typeface="Monaco" pitchFamily="2" charset="77"/>
              </a:rPr>
              <a:t>"))</a:t>
            </a:r>
          </a:p>
          <a:p>
            <a:r>
              <a:rPr lang="en-US" sz="1600" dirty="0">
                <a:solidFill>
                  <a:schemeClr val="bg1">
                    <a:lumMod val="95000"/>
                  </a:schemeClr>
                </a:solidFill>
                <a:latin typeface="Monaco" pitchFamily="2" charset="77"/>
              </a:rPr>
              <a:t>129         return </a:t>
            </a:r>
            <a:r>
              <a:rPr lang="en-US" sz="1600" dirty="0" err="1">
                <a:solidFill>
                  <a:schemeClr val="bg1">
                    <a:lumMod val="95000"/>
                  </a:schemeClr>
                </a:solidFill>
                <a:latin typeface="Monaco" pitchFamily="2" charset="77"/>
              </a:rPr>
              <a:t>update_solution_ftcs</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a:p>
            <a:r>
              <a:rPr lang="en-US" sz="1600" dirty="0">
                <a:solidFill>
                  <a:schemeClr val="bg1">
                    <a:lumMod val="95000"/>
                  </a:schemeClr>
                </a:solidFill>
                <a:latin typeface="Monaco" pitchFamily="2" charset="77"/>
              </a:rPr>
              <a:t>130     else if (!</a:t>
            </a:r>
            <a:r>
              <a:rPr lang="en-US" sz="1600" dirty="0" err="1">
                <a:solidFill>
                  <a:schemeClr val="bg1">
                    <a:lumMod val="95000"/>
                  </a:schemeClr>
                </a:solidFill>
                <a:latin typeface="Monaco" pitchFamily="2" charset="77"/>
              </a:rPr>
              <a:t>strcmp</a:t>
            </a:r>
            <a:r>
              <a:rPr lang="en-US" sz="1600" dirty="0">
                <a:solidFill>
                  <a:schemeClr val="bg1">
                    <a:lumMod val="95000"/>
                  </a:schemeClr>
                </a:solidFill>
                <a:latin typeface="Monaco" pitchFamily="2" charset="77"/>
              </a:rPr>
              <a:t>(</a:t>
            </a:r>
            <a:r>
              <a:rPr lang="en-US" sz="1600" dirty="0" err="1">
                <a:solidFill>
                  <a:schemeClr val="bg1">
                    <a:lumMod val="95000"/>
                  </a:schemeClr>
                </a:solidFill>
                <a:latin typeface="Monaco" pitchFamily="2" charset="77"/>
              </a:rPr>
              <a:t>alg</a:t>
            </a:r>
            <a:r>
              <a:rPr lang="en-US" sz="1600" dirty="0">
                <a:solidFill>
                  <a:schemeClr val="bg1">
                    <a:lumMod val="95000"/>
                  </a:schemeClr>
                </a:solidFill>
                <a:latin typeface="Monaco" pitchFamily="2" charset="77"/>
              </a:rPr>
              <a:t>, "upwind15"))</a:t>
            </a:r>
          </a:p>
          <a:p>
            <a:r>
              <a:rPr lang="en-US" sz="1600" dirty="0">
                <a:solidFill>
                  <a:schemeClr val="bg1">
                    <a:lumMod val="95000"/>
                  </a:schemeClr>
                </a:solidFill>
                <a:latin typeface="Monaco" pitchFamily="2" charset="77"/>
              </a:rPr>
              <a:t>131         return update_solution_upwind15(</a:t>
            </a:r>
            <a:r>
              <a:rPr lang="en-US" sz="1600" dirty="0" err="1">
                <a:solidFill>
                  <a:schemeClr val="bg1">
                    <a:lumMod val="95000"/>
                  </a:schemeClr>
                </a:solidFill>
                <a:latin typeface="Monaco" pitchFamily="2" charset="77"/>
              </a:rPr>
              <a:t>Nx</a:t>
            </a:r>
            <a:r>
              <a:rPr lang="en-US" sz="1600" dirty="0">
                <a:solidFill>
                  <a:schemeClr val="bg1">
                    <a:lumMod val="95000"/>
                  </a:schemeClr>
                </a:solidFill>
                <a:latin typeface="Monaco" pitchFamily="2" charset="77"/>
              </a:rPr>
              <a:t>, </a:t>
            </a:r>
            <a:r>
              <a:rPr lang="en-US" sz="1600" dirty="0" err="1">
                <a:solidFill>
                  <a:schemeClr val="bg1">
                    <a:lumMod val="95000"/>
                  </a:schemeClr>
                </a:solidFill>
                <a:latin typeface="Monaco" pitchFamily="2" charset="77"/>
              </a:rPr>
              <a:t>curr</a:t>
            </a:r>
            <a:r>
              <a:rPr lang="en-US" sz="1600" dirty="0">
                <a:solidFill>
                  <a:schemeClr val="bg1">
                    <a:lumMod val="95000"/>
                  </a:schemeClr>
                </a:solidFill>
                <a:latin typeface="Monaco" pitchFamily="2" charset="77"/>
              </a:rPr>
              <a:t>, last, alpha, dx, dt, bc0, bc1);</a:t>
            </a:r>
          </a:p>
        </p:txBody>
      </p:sp>
    </p:spTree>
    <p:extLst>
      <p:ext uri="{BB962C8B-B14F-4D97-AF65-F5344CB8AC3E}">
        <p14:creationId xmlns:p14="http://schemas.microsoft.com/office/powerpoint/2010/main" val="36969835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Add new kernel to build</a:t>
            </a:r>
          </a:p>
        </p:txBody>
      </p:sp>
      <p:sp>
        <p:nvSpPr>
          <p:cNvPr id="23" name="Rectangle 22">
            <a:extLst>
              <a:ext uri="{FF2B5EF4-FFF2-40B4-BE49-F238E27FC236}">
                <a16:creationId xmlns:a16="http://schemas.microsoft.com/office/drawing/2014/main" id="{35A3A4C5-5A13-0946-A79C-75FD57FE42EE}"/>
              </a:ext>
            </a:extLst>
          </p:cNvPr>
          <p:cNvSpPr/>
          <p:nvPr/>
        </p:nvSpPr>
        <p:spPr>
          <a:xfrm>
            <a:off x="567605" y="1495505"/>
            <a:ext cx="11372472" cy="1754326"/>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8 </a:t>
            </a:r>
            <a:r>
              <a:rPr lang="en-US" dirty="0" err="1">
                <a:solidFill>
                  <a:schemeClr val="bg1">
                    <a:lumMod val="95000"/>
                  </a:schemeClr>
                </a:solidFill>
                <a:latin typeface="Monaco" pitchFamily="2" charset="77"/>
              </a:rPr>
              <a:t>add_executable</a:t>
            </a:r>
            <a:r>
              <a:rPr lang="en-US" dirty="0">
                <a:solidFill>
                  <a:schemeClr val="bg1">
                    <a:lumMod val="95000"/>
                  </a:schemeClr>
                </a:solidFill>
                <a:latin typeface="Monaco" pitchFamily="2" charset="77"/>
              </a:rPr>
              <a:t>(heat </a:t>
            </a:r>
            <a:r>
              <a:rPr lang="en-US" dirty="0" err="1">
                <a:solidFill>
                  <a:schemeClr val="bg1">
                    <a:lumMod val="95000"/>
                  </a:schemeClr>
                </a:solidFill>
                <a:latin typeface="Monaco" pitchFamily="2" charset="77"/>
              </a:rPr>
              <a:t>args.C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9                     </a:t>
            </a:r>
            <a:r>
              <a:rPr lang="en-US" dirty="0" err="1">
                <a:solidFill>
                  <a:schemeClr val="bg1">
                    <a:lumMod val="95000"/>
                  </a:schemeClr>
                </a:solidFill>
                <a:latin typeface="Monaco" pitchFamily="2" charset="77"/>
              </a:rPr>
              <a:t>exact.C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10                     </a:t>
            </a:r>
            <a:r>
              <a:rPr lang="en-US" dirty="0" err="1">
                <a:solidFill>
                  <a:schemeClr val="bg1">
                    <a:lumMod val="95000"/>
                  </a:schemeClr>
                </a:solidFill>
                <a:latin typeface="Monaco" pitchFamily="2" charset="77"/>
              </a:rPr>
              <a:t>heat.C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11                     upwind15.C  </a:t>
            </a:r>
            <a:r>
              <a:rPr lang="en-US" dirty="0">
                <a:solidFill>
                  <a:srgbClr val="00FA00"/>
                </a:solidFill>
                <a:latin typeface="Monaco" pitchFamily="2" charset="77"/>
              </a:rPr>
              <a:t>&lt;&lt;&lt; Add new kernel</a:t>
            </a:r>
          </a:p>
          <a:p>
            <a:r>
              <a:rPr lang="en-US" dirty="0">
                <a:solidFill>
                  <a:schemeClr val="bg1">
                    <a:lumMod val="95000"/>
                  </a:schemeClr>
                </a:solidFill>
                <a:latin typeface="Monaco" pitchFamily="2" charset="77"/>
              </a:rPr>
              <a:t> 12                     </a:t>
            </a:r>
            <a:r>
              <a:rPr lang="en-US" dirty="0" err="1">
                <a:solidFill>
                  <a:schemeClr val="bg1">
                    <a:lumMod val="95000"/>
                  </a:schemeClr>
                </a:solidFill>
                <a:latin typeface="Monaco" pitchFamily="2" charset="77"/>
              </a:rPr>
              <a:t>ftcs.C</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13                     </a:t>
            </a:r>
            <a:r>
              <a:rPr lang="en-US" dirty="0" err="1">
                <a:solidFill>
                  <a:schemeClr val="bg1">
                    <a:lumMod val="95000"/>
                  </a:schemeClr>
                </a:solidFill>
                <a:latin typeface="Monaco" pitchFamily="2" charset="77"/>
              </a:rPr>
              <a:t>utils.C</a:t>
            </a:r>
            <a:r>
              <a:rPr lang="en-US" dirty="0">
                <a:solidFill>
                  <a:schemeClr val="bg1">
                    <a:lumMod val="95000"/>
                  </a:schemeClr>
                </a:solidFill>
                <a:latin typeface="Monaco" pitchFamily="2" charset="77"/>
              </a:rPr>
              <a:t>)</a:t>
            </a:r>
          </a:p>
        </p:txBody>
      </p:sp>
      <p:sp>
        <p:nvSpPr>
          <p:cNvPr id="8" name="Content Placeholder 2">
            <a:extLst>
              <a:ext uri="{FF2B5EF4-FFF2-40B4-BE49-F238E27FC236}">
                <a16:creationId xmlns:a16="http://schemas.microsoft.com/office/drawing/2014/main" id="{7FCE028A-6729-5F4C-B34F-5D3C670D420C}"/>
              </a:ext>
            </a:extLst>
          </p:cNvPr>
          <p:cNvSpPr>
            <a:spLocks noGrp="1"/>
          </p:cNvSpPr>
          <p:nvPr>
            <p:ph idx="1"/>
          </p:nvPr>
        </p:nvSpPr>
        <p:spPr>
          <a:xfrm>
            <a:off x="567606" y="1090409"/>
            <a:ext cx="8085900" cy="560193"/>
          </a:xfrm>
        </p:spPr>
        <p:txBody>
          <a:bodyPr/>
          <a:lstStyle/>
          <a:p>
            <a:pPr marL="0" indent="0">
              <a:buNone/>
            </a:pPr>
            <a:r>
              <a:rPr lang="en-US" dirty="0" err="1">
                <a:solidFill>
                  <a:schemeClr val="tx2"/>
                </a:solidFill>
                <a:latin typeface="Menlo" panose="020B0609030804020204" pitchFamily="49" charset="0"/>
                <a:ea typeface="Menlo" panose="020B0609030804020204" pitchFamily="49" charset="0"/>
                <a:cs typeface="Menlo" panose="020B0609030804020204" pitchFamily="49" charset="0"/>
              </a:rPr>
              <a:t>CMakeLists.C</a:t>
            </a: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None/>
            </a:pPr>
            <a:endParaRPr lang="en-US" dirty="0"/>
          </a:p>
        </p:txBody>
      </p:sp>
      <p:sp>
        <p:nvSpPr>
          <p:cNvPr id="9" name="Rectangle 8">
            <a:extLst>
              <a:ext uri="{FF2B5EF4-FFF2-40B4-BE49-F238E27FC236}">
                <a16:creationId xmlns:a16="http://schemas.microsoft.com/office/drawing/2014/main" id="{73D40ADC-A19D-E141-8A3D-3EE046B0F236}"/>
              </a:ext>
            </a:extLst>
          </p:cNvPr>
          <p:cNvSpPr/>
          <p:nvPr/>
        </p:nvSpPr>
        <p:spPr>
          <a:xfrm>
            <a:off x="567605" y="3774417"/>
            <a:ext cx="11372472" cy="2585323"/>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make</a:t>
            </a:r>
          </a:p>
          <a:p>
            <a:r>
              <a:rPr lang="en-US" dirty="0">
                <a:solidFill>
                  <a:schemeClr val="bg1">
                    <a:lumMod val="95000"/>
                  </a:schemeClr>
                </a:solidFill>
                <a:latin typeface="Monaco" pitchFamily="2" charset="77"/>
              </a:rPr>
              <a:t>-- Configuring done</a:t>
            </a:r>
          </a:p>
          <a:p>
            <a:r>
              <a:rPr lang="en-US" dirty="0">
                <a:solidFill>
                  <a:schemeClr val="bg1">
                    <a:lumMod val="95000"/>
                  </a:schemeClr>
                </a:solidFill>
                <a:latin typeface="Monaco" pitchFamily="2" charset="77"/>
              </a:rPr>
              <a:t>-- Generating done</a:t>
            </a:r>
          </a:p>
          <a:p>
            <a:r>
              <a:rPr lang="en-US" dirty="0">
                <a:solidFill>
                  <a:schemeClr val="bg1">
                    <a:lumMod val="95000"/>
                  </a:schemeClr>
                </a:solidFill>
                <a:latin typeface="Monaco" pitchFamily="2" charset="77"/>
              </a:rPr>
              <a:t>-- Build files have been written to: /home/tutorial/hello-numerical-world-</a:t>
            </a:r>
            <a:r>
              <a:rPr lang="en-US" dirty="0" err="1">
                <a:solidFill>
                  <a:schemeClr val="bg1">
                    <a:lumMod val="95000"/>
                  </a:schemeClr>
                </a:solidFill>
                <a:latin typeface="Monaco" pitchFamily="2" charset="77"/>
              </a:rPr>
              <a:t>tdd</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Scanning dependencies of target heat</a:t>
            </a:r>
          </a:p>
          <a:p>
            <a:r>
              <a:rPr lang="en-US" dirty="0">
                <a:solidFill>
                  <a:schemeClr val="bg1">
                    <a:lumMod val="95000"/>
                  </a:schemeClr>
                </a:solidFill>
                <a:latin typeface="Monaco" pitchFamily="2" charset="77"/>
              </a:rPr>
              <a:t>[ 14%]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heat.C.o</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[ 28%] Building CXX object </a:t>
            </a:r>
            <a:r>
              <a:rPr lang="en-US" dirty="0" err="1">
                <a:solidFill>
                  <a:schemeClr val="bg1">
                    <a:lumMod val="95000"/>
                  </a:schemeClr>
                </a:solidFill>
                <a:latin typeface="Monaco" pitchFamily="2" charset="77"/>
              </a:rPr>
              <a:t>CMakeFiles</a:t>
            </a:r>
            <a:r>
              <a:rPr lang="en-US" dirty="0">
                <a:solidFill>
                  <a:schemeClr val="bg1">
                    <a:lumMod val="95000"/>
                  </a:schemeClr>
                </a:solidFill>
                <a:latin typeface="Monaco" pitchFamily="2" charset="77"/>
              </a:rPr>
              <a:t>/</a:t>
            </a:r>
            <a:r>
              <a:rPr lang="en-US" dirty="0" err="1">
                <a:solidFill>
                  <a:schemeClr val="bg1">
                    <a:lumMod val="95000"/>
                  </a:schemeClr>
                </a:solidFill>
                <a:latin typeface="Monaco" pitchFamily="2" charset="77"/>
              </a:rPr>
              <a:t>heat.dir</a:t>
            </a:r>
            <a:r>
              <a:rPr lang="en-US" dirty="0">
                <a:solidFill>
                  <a:schemeClr val="bg1">
                    <a:lumMod val="95000"/>
                  </a:schemeClr>
                </a:solidFill>
                <a:latin typeface="Monaco" pitchFamily="2" charset="77"/>
              </a:rPr>
              <a:t>/upwind15.C.o</a:t>
            </a:r>
          </a:p>
          <a:p>
            <a:r>
              <a:rPr lang="en-US" dirty="0">
                <a:solidFill>
                  <a:schemeClr val="bg1">
                    <a:lumMod val="95000"/>
                  </a:schemeClr>
                </a:solidFill>
                <a:latin typeface="Monaco" pitchFamily="2" charset="77"/>
              </a:rPr>
              <a:t>[ 42%] Linking CXX executable heat</a:t>
            </a:r>
          </a:p>
          <a:p>
            <a:r>
              <a:rPr lang="en-US" dirty="0">
                <a:solidFill>
                  <a:schemeClr val="bg1">
                    <a:lumMod val="95000"/>
                  </a:schemeClr>
                </a:solidFill>
                <a:latin typeface="Monaco" pitchFamily="2" charset="77"/>
              </a:rPr>
              <a:t>[100%] Built target heat</a:t>
            </a:r>
          </a:p>
        </p:txBody>
      </p:sp>
      <p:sp>
        <p:nvSpPr>
          <p:cNvPr id="10" name="Content Placeholder 2">
            <a:extLst>
              <a:ext uri="{FF2B5EF4-FFF2-40B4-BE49-F238E27FC236}">
                <a16:creationId xmlns:a16="http://schemas.microsoft.com/office/drawing/2014/main" id="{A4C33CC9-1DD0-A548-9169-63AAF7C1BE33}"/>
              </a:ext>
            </a:extLst>
          </p:cNvPr>
          <p:cNvSpPr txBox="1">
            <a:spLocks/>
          </p:cNvSpPr>
          <p:nvPr/>
        </p:nvSpPr>
        <p:spPr bwMode="auto">
          <a:xfrm>
            <a:off x="567605" y="3394852"/>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Re-build executable</a:t>
            </a:r>
            <a:endParaRPr lang="en-US" sz="2000" dirty="0">
              <a:latin typeface="Monaco" pitchFamily="2" charset="77"/>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16857053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Re-run tests</a:t>
            </a:r>
          </a:p>
        </p:txBody>
      </p:sp>
      <p:sp>
        <p:nvSpPr>
          <p:cNvPr id="23" name="Rectangle 22">
            <a:extLst>
              <a:ext uri="{FF2B5EF4-FFF2-40B4-BE49-F238E27FC236}">
                <a16:creationId xmlns:a16="http://schemas.microsoft.com/office/drawing/2014/main" id="{35A3A4C5-5A13-0946-A79C-75FD57FE42EE}"/>
              </a:ext>
            </a:extLst>
          </p:cNvPr>
          <p:cNvSpPr/>
          <p:nvPr/>
        </p:nvSpPr>
        <p:spPr>
          <a:xfrm>
            <a:off x="450592" y="1163917"/>
            <a:ext cx="10779577" cy="3139321"/>
          </a:xfrm>
          <a:prstGeom prst="rect">
            <a:avLst/>
          </a:prstGeom>
          <a:solidFill>
            <a:schemeClr val="tx1">
              <a:lumMod val="75000"/>
              <a:lumOff val="25000"/>
            </a:schemeClr>
          </a:solidFill>
        </p:spPr>
        <p:txBody>
          <a:bodyPr wrap="square">
            <a:spAutoFit/>
          </a:bodyPr>
          <a:lstStyle/>
          <a:p>
            <a:r>
              <a:rPr lang="en-US" dirty="0">
                <a:solidFill>
                  <a:schemeClr val="bg1">
                    <a:lumMod val="95000"/>
                  </a:schemeClr>
                </a:solidFill>
                <a:latin typeface="Monaco" pitchFamily="2" charset="77"/>
              </a:rPr>
              <a:t>$ cd tests</a:t>
            </a:r>
          </a:p>
          <a:p>
            <a:r>
              <a:rPr lang="en-US" dirty="0">
                <a:solidFill>
                  <a:schemeClr val="bg1">
                    <a:lumMod val="95000"/>
                  </a:schemeClr>
                </a:solidFill>
                <a:latin typeface="Monaco" pitchFamily="2" charset="77"/>
              </a:rPr>
              <a:t>$ </a:t>
            </a:r>
            <a:r>
              <a:rPr lang="en-US" dirty="0" err="1">
                <a:solidFill>
                  <a:schemeClr val="bg1">
                    <a:lumMod val="95000"/>
                  </a:schemeClr>
                </a:solidFill>
                <a:latin typeface="Monaco" pitchFamily="2" charset="77"/>
              </a:rPr>
              <a:t>ctest</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Test project /home/tutorial/hello-numerical-world-</a:t>
            </a:r>
            <a:r>
              <a:rPr lang="en-US" dirty="0" err="1">
                <a:solidFill>
                  <a:schemeClr val="bg1">
                    <a:lumMod val="95000"/>
                  </a:schemeClr>
                </a:solidFill>
                <a:latin typeface="Monaco" pitchFamily="2" charset="77"/>
              </a:rPr>
              <a:t>tdd</a:t>
            </a:r>
            <a:r>
              <a:rPr lang="en-US" dirty="0">
                <a:solidFill>
                  <a:schemeClr val="bg1">
                    <a:lumMod val="95000"/>
                  </a:schemeClr>
                </a:solidFill>
                <a:latin typeface="Monaco" pitchFamily="2" charset="77"/>
              </a:rPr>
              <a:t>/tests</a:t>
            </a:r>
          </a:p>
          <a:p>
            <a:r>
              <a:rPr lang="en-US" dirty="0">
                <a:solidFill>
                  <a:schemeClr val="bg1">
                    <a:lumMod val="95000"/>
                  </a:schemeClr>
                </a:solidFill>
                <a:latin typeface="Monaco" pitchFamily="2" charset="77"/>
              </a:rPr>
              <a:t>    Start 1: </a:t>
            </a:r>
            <a:r>
              <a:rPr lang="en-US" dirty="0" err="1">
                <a:solidFill>
                  <a:schemeClr val="bg1">
                    <a:lumMod val="95000"/>
                  </a:schemeClr>
                </a:solidFill>
                <a:latin typeface="Monaco" pitchFamily="2" charset="77"/>
              </a:rPr>
              <a:t>ftcs</a:t>
            </a:r>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1/2 Test #1: </a:t>
            </a:r>
            <a:r>
              <a:rPr lang="en-US" dirty="0" err="1">
                <a:solidFill>
                  <a:schemeClr val="bg1">
                    <a:lumMod val="95000"/>
                  </a:schemeClr>
                </a:solidFill>
                <a:latin typeface="Monaco" pitchFamily="2" charset="77"/>
              </a:rPr>
              <a:t>ftcs</a:t>
            </a:r>
            <a:r>
              <a:rPr lang="en-US" dirty="0">
                <a:solidFill>
                  <a:schemeClr val="bg1">
                    <a:lumMod val="95000"/>
                  </a:schemeClr>
                </a:solidFill>
                <a:latin typeface="Monaco" pitchFamily="2" charset="77"/>
              </a:rPr>
              <a:t> .............................   Passed    0.23 sec</a:t>
            </a:r>
          </a:p>
          <a:p>
            <a:r>
              <a:rPr lang="en-US" dirty="0">
                <a:solidFill>
                  <a:schemeClr val="bg1">
                    <a:lumMod val="95000"/>
                  </a:schemeClr>
                </a:solidFill>
                <a:latin typeface="Monaco" pitchFamily="2" charset="77"/>
              </a:rPr>
              <a:t>    Start 2: upwind15</a:t>
            </a:r>
          </a:p>
          <a:p>
            <a:r>
              <a:rPr lang="en-US" dirty="0">
                <a:solidFill>
                  <a:schemeClr val="bg1">
                    <a:lumMod val="95000"/>
                  </a:schemeClr>
                </a:solidFill>
                <a:latin typeface="Monaco" pitchFamily="2" charset="77"/>
              </a:rPr>
              <a:t>2/2 Test #2: upwind15 .........................   Passed    0.03 sec</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100% tests passed, 0 tests failed out of 2</a:t>
            </a:r>
          </a:p>
          <a:p>
            <a:endParaRPr lang="en-US" dirty="0">
              <a:solidFill>
                <a:schemeClr val="bg1">
                  <a:lumMod val="95000"/>
                </a:schemeClr>
              </a:solidFill>
              <a:latin typeface="Monaco" pitchFamily="2" charset="77"/>
            </a:endParaRPr>
          </a:p>
          <a:p>
            <a:r>
              <a:rPr lang="en-US" dirty="0">
                <a:solidFill>
                  <a:schemeClr val="bg1">
                    <a:lumMod val="95000"/>
                  </a:schemeClr>
                </a:solidFill>
                <a:latin typeface="Monaco" pitchFamily="2" charset="77"/>
              </a:rPr>
              <a:t>Total Test time (real) =   0.13 sec</a:t>
            </a:r>
          </a:p>
        </p:txBody>
      </p:sp>
      <p:sp>
        <p:nvSpPr>
          <p:cNvPr id="10" name="Content Placeholder 2">
            <a:extLst>
              <a:ext uri="{FF2B5EF4-FFF2-40B4-BE49-F238E27FC236}">
                <a16:creationId xmlns:a16="http://schemas.microsoft.com/office/drawing/2014/main" id="{59ACEBFE-8291-A840-B5BA-B40DD979A5CF}"/>
              </a:ext>
            </a:extLst>
          </p:cNvPr>
          <p:cNvSpPr txBox="1">
            <a:spLocks/>
          </p:cNvSpPr>
          <p:nvPr/>
        </p:nvSpPr>
        <p:spPr bwMode="auto">
          <a:xfrm>
            <a:off x="450592" y="4641761"/>
            <a:ext cx="8085900" cy="56019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latin typeface="+mn-lt"/>
                <a:ea typeface="Menlo" panose="020B0609030804020204" pitchFamily="49" charset="0"/>
                <a:cs typeface="Menlo" panose="020B0609030804020204" pitchFamily="49" charset="0"/>
              </a:rPr>
              <a:t>Succeeded!</a:t>
            </a:r>
          </a:p>
          <a:p>
            <a:r>
              <a:rPr lang="en-US" dirty="0">
                <a:latin typeface="+mn-lt"/>
                <a:ea typeface="Menlo" panose="020B0609030804020204" pitchFamily="49" charset="0"/>
                <a:cs typeface="Menlo" panose="020B0609030804020204" pitchFamily="49" charset="0"/>
              </a:rPr>
              <a:t>This is all there is to start to use test driven development</a:t>
            </a: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solidFill>
                <a:schemeClr val="tx2"/>
              </a:solidFill>
              <a:latin typeface="Menlo" panose="020B0609030804020204" pitchFamily="49" charset="0"/>
              <a:ea typeface="Menlo" panose="020B0609030804020204" pitchFamily="49" charset="0"/>
              <a:cs typeface="Menlo" panose="020B0609030804020204" pitchFamily="49" charset="0"/>
            </a:endParaRPr>
          </a:p>
          <a:p>
            <a:pPr marL="0" indent="0">
              <a:buFont typeface="Arial" charset="0"/>
              <a:buNone/>
            </a:pPr>
            <a:endParaRPr lang="en-US" dirty="0"/>
          </a:p>
        </p:txBody>
      </p:sp>
    </p:spTree>
    <p:extLst>
      <p:ext uri="{BB962C8B-B14F-4D97-AF65-F5344CB8AC3E}">
        <p14:creationId xmlns:p14="http://schemas.microsoft.com/office/powerpoint/2010/main" val="21862719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Add another kernel</a:t>
            </a:r>
          </a:p>
          <a:p>
            <a:pPr lvl="1"/>
            <a:r>
              <a:rPr lang="en-US" sz="2400" dirty="0" err="1">
                <a:latin typeface="Monaco" pitchFamily="2" charset="77"/>
              </a:rPr>
              <a:t>crankn.C</a:t>
            </a:r>
            <a:endParaRPr lang="en-US" sz="2400" dirty="0">
              <a:latin typeface="Monaco" pitchFamily="2" charset="77"/>
            </a:endParaRPr>
          </a:p>
          <a:p>
            <a:pPr lvl="1"/>
            <a:r>
              <a:rPr lang="en-US" sz="2400" dirty="0"/>
              <a:t>Note: requires an extra initialization step!</a:t>
            </a:r>
          </a:p>
          <a:p>
            <a:r>
              <a:rPr lang="en-US" sz="2800" dirty="0"/>
              <a:t>Reproduce these testing strategies on another repository</a:t>
            </a:r>
            <a:endParaRPr lang="en-US" sz="2800" i="1" dirty="0"/>
          </a:p>
          <a:p>
            <a:pPr lvl="1"/>
            <a:r>
              <a:rPr lang="en-US" sz="2400" dirty="0"/>
              <a:t>https://</a:t>
            </a:r>
            <a:r>
              <a:rPr lang="en-US" sz="2400" dirty="0" err="1"/>
              <a:t>github.com</a:t>
            </a:r>
            <a:r>
              <a:rPr lang="en-US" sz="2400" dirty="0"/>
              <a:t>/</a:t>
            </a:r>
            <a:r>
              <a:rPr lang="en-US" sz="2400" dirty="0" err="1"/>
              <a:t>frobnitzem</a:t>
            </a:r>
            <a:r>
              <a:rPr lang="en-US" sz="2400" dirty="0"/>
              <a:t>/simple-</a:t>
            </a:r>
            <a:r>
              <a:rPr lang="en-US" sz="2400" dirty="0" err="1"/>
              <a:t>heateq</a:t>
            </a:r>
            <a:r>
              <a:rPr lang="en-US" sz="2400" dirty="0"/>
              <a:t> (same problem, different design)</a:t>
            </a:r>
            <a:endParaRPr lang="en-US" sz="2800" dirty="0"/>
          </a:p>
          <a:p>
            <a:r>
              <a:rPr lang="en-US" sz="2800" dirty="0"/>
              <a:t>Brainstorm some simple tests you could add to your own project</a:t>
            </a:r>
          </a:p>
          <a:p>
            <a:pPr lvl="1"/>
            <a:r>
              <a:rPr lang="en-US" sz="2400" dirty="0"/>
              <a:t>checks you've run manually</a:t>
            </a:r>
          </a:p>
          <a:p>
            <a:pPr lvl="1"/>
            <a:r>
              <a:rPr lang="en-US" sz="2400" dirty="0"/>
              <a:t>difficult-to-setup and reproduce cases that could be automated</a:t>
            </a:r>
          </a:p>
          <a:p>
            <a:r>
              <a:rPr lang="en-US" sz="2800" dirty="0"/>
              <a:t>Add some "blank tests" to your project</a:t>
            </a:r>
          </a:p>
          <a:p>
            <a:pPr lvl="1"/>
            <a:r>
              <a:rPr lang="en-US" sz="2400" dirty="0"/>
              <a:t>reduces the barrier to increased testing</a:t>
            </a:r>
          </a:p>
          <a:p>
            <a:pPr lvl="1"/>
            <a:r>
              <a:rPr lang="en-US" sz="2400" dirty="0"/>
              <a:t>What would make reporting on your build / run status better/simpler/more accessible?</a:t>
            </a:r>
          </a:p>
        </p:txBody>
      </p:sp>
    </p:spTree>
    <p:extLst>
      <p:ext uri="{BB962C8B-B14F-4D97-AF65-F5344CB8AC3E}">
        <p14:creationId xmlns:p14="http://schemas.microsoft.com/office/powerpoint/2010/main" val="36900373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release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Conclusion – C, kernels, </a:t>
            </a:r>
            <a:r>
              <a:rPr lang="en-US" dirty="0" err="1"/>
              <a:t>makefiles</a:t>
            </a:r>
            <a:r>
              <a:rPr lang="en-US" dirty="0"/>
              <a:t>, </a:t>
            </a:r>
            <a:r>
              <a:rPr lang="en-US" dirty="0" err="1"/>
              <a:t>CMakeLists</a:t>
            </a:r>
            <a:r>
              <a:rPr lang="en-US" dirty="0"/>
              <a:t>, coverage, etc.</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800" dirty="0"/>
              <a:t>Start your projects small, stay organized</a:t>
            </a:r>
            <a:endParaRPr lang="en-US" sz="2800" i="1" dirty="0"/>
          </a:p>
          <a:p>
            <a:pPr lvl="1"/>
            <a:r>
              <a:rPr lang="en-US" sz="2400" dirty="0" err="1"/>
              <a:t>makefiles</a:t>
            </a:r>
            <a:r>
              <a:rPr lang="en-US" sz="2400" dirty="0"/>
              <a:t> provide fast development path</a:t>
            </a:r>
          </a:p>
          <a:p>
            <a:pPr lvl="1"/>
            <a:r>
              <a:rPr lang="en-US" sz="2400" dirty="0"/>
              <a:t>add tests before complexity grows!</a:t>
            </a:r>
          </a:p>
          <a:p>
            <a:pPr lvl="1"/>
            <a:r>
              <a:rPr lang="en-US" sz="2400" dirty="0"/>
              <a:t>simple to do with a "make check" target</a:t>
            </a:r>
            <a:endParaRPr lang="en-US" sz="2800" dirty="0"/>
          </a:p>
          <a:p>
            <a:r>
              <a:rPr lang="en-US" sz="2800" dirty="0" err="1"/>
              <a:t>cmake</a:t>
            </a:r>
            <a:r>
              <a:rPr lang="en-US" sz="2800" dirty="0"/>
              <a:t> (like </a:t>
            </a:r>
            <a:r>
              <a:rPr lang="en-US" sz="2800" dirty="0" err="1"/>
              <a:t>autoconf</a:t>
            </a:r>
            <a:r>
              <a:rPr lang="en-US" sz="2800" dirty="0"/>
              <a:t>) helps make portable builds</a:t>
            </a:r>
            <a:endParaRPr lang="en-US" sz="2800" i="1" dirty="0"/>
          </a:p>
          <a:p>
            <a:pPr lvl="1"/>
            <a:r>
              <a:rPr lang="en-US" sz="2400" dirty="0" err="1"/>
              <a:t>find_package</a:t>
            </a:r>
            <a:endParaRPr lang="en-US" sz="2400" dirty="0"/>
          </a:p>
          <a:p>
            <a:pPr lvl="1"/>
            <a:r>
              <a:rPr lang="en-US" sz="2400" dirty="0"/>
              <a:t>programmatic build options</a:t>
            </a:r>
          </a:p>
          <a:p>
            <a:pPr lvl="1"/>
            <a:r>
              <a:rPr lang="en-US" sz="2400" dirty="0"/>
              <a:t>set target properties -&gt; </a:t>
            </a:r>
            <a:r>
              <a:rPr lang="en-US" sz="2400" dirty="0" err="1"/>
              <a:t>cmake</a:t>
            </a:r>
            <a:r>
              <a:rPr lang="en-US" sz="2400" dirty="0"/>
              <a:t> looks up compiler flags for you</a:t>
            </a:r>
          </a:p>
          <a:p>
            <a:r>
              <a:rPr lang="en-US" sz="2800" dirty="0"/>
              <a:t>good testing strategies exist for both</a:t>
            </a:r>
          </a:p>
          <a:p>
            <a:pPr lvl="1"/>
            <a:r>
              <a:rPr lang="en-US" sz="2400" dirty="0"/>
              <a:t>directly run the executable with all options</a:t>
            </a:r>
          </a:p>
          <a:p>
            <a:pPr lvl="1"/>
            <a:r>
              <a:rPr lang="en-US" sz="2400" dirty="0"/>
              <a:t>create shell-script "test driver"</a:t>
            </a:r>
          </a:p>
          <a:p>
            <a:pPr lvl="1"/>
            <a:r>
              <a:rPr lang="en-US" sz="2400" dirty="0"/>
              <a:t>build stand-alone executables loading a library</a:t>
            </a:r>
          </a:p>
        </p:txBody>
      </p:sp>
    </p:spTree>
    <p:extLst>
      <p:ext uri="{BB962C8B-B14F-4D97-AF65-F5344CB8AC3E}">
        <p14:creationId xmlns:p14="http://schemas.microsoft.com/office/powerpoint/2010/main" val="25414812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2821" y="1494749"/>
            <a:ext cx="10561677" cy="4601656"/>
          </a:xfrm>
        </p:spPr>
        <p:txBody>
          <a:bodyPr/>
          <a:lstStyle/>
          <a:p>
            <a:r>
              <a:rPr lang="en-US" dirty="0"/>
              <a:t>Context</a:t>
            </a:r>
          </a:p>
          <a:p>
            <a:r>
              <a:rPr lang="en-US" dirty="0"/>
              <a:t>Challenges</a:t>
            </a:r>
          </a:p>
          <a:p>
            <a:r>
              <a:rPr lang="en-US" dirty="0"/>
              <a:t>Toy Example</a:t>
            </a:r>
          </a:p>
          <a:p>
            <a:endParaRPr lang="en-US" dirty="0"/>
          </a:p>
          <a:p>
            <a:r>
              <a:rPr lang="en-US" dirty="0"/>
              <a:t>Walk Through Testing Example</a:t>
            </a:r>
          </a:p>
          <a:p>
            <a:pPr marL="0" indent="0">
              <a:buNone/>
            </a:pPr>
            <a:endParaRPr lang="en-US" sz="1200" dirty="0"/>
          </a:p>
          <a:p>
            <a:pPr marL="0" indent="0">
              <a:buNone/>
            </a:pPr>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5760" y="1033025"/>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5760" y="3006165"/>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starting points and ways to “start small.”</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Code isolation </a:t>
            </a:r>
            <a:r>
              <a:rPr lang="en-US" sz="2600" dirty="0">
                <a:latin typeface="Arial" panose="020B0604020202020204" pitchFamily="34" charset="0"/>
              </a:rPr>
              <a:t>for incrementally adding testing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cs typeface="Arial" panose="020B0604020202020204" pitchFamily="34" charset="0"/>
              </a:rPr>
              <a:t>Ideas and guidelines for a holistic verification strategy</a:t>
            </a:r>
          </a:p>
        </p:txBody>
      </p:sp>
    </p:spTree>
    <p:extLst>
      <p:ext uri="{BB962C8B-B14F-4D97-AF65-F5344CB8AC3E}">
        <p14:creationId xmlns:p14="http://schemas.microsoft.com/office/powerpoint/2010/main" val="52188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 and terminology</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There are many different testing techniques and associated terminology</a:t>
            </a:r>
          </a:p>
          <a:p>
            <a:pPr lvl="1" indent="-319971">
              <a:lnSpc>
                <a:spcPct val="120000"/>
              </a:lnSpc>
            </a:pPr>
            <a:r>
              <a:rPr lang="en-US" sz="2000" dirty="0">
                <a:latin typeface="Arial" panose="020B0604020202020204" pitchFamily="34" charset="0"/>
              </a:rPr>
              <a:t>We’re focusing on “dynamic testing”, i.e. testing by code execution</a:t>
            </a:r>
          </a:p>
          <a:p>
            <a:pPr marL="344488" indent="-331788">
              <a:lnSpc>
                <a:spcPct val="120000"/>
              </a:lnSpc>
            </a:pPr>
            <a:r>
              <a:rPr lang="en-US" sz="2400" dirty="0">
                <a:latin typeface="Arial" panose="020B0604020202020204" pitchFamily="34" charset="0"/>
              </a:rPr>
              <a:t>Functional testing is testing all the components systematically against requirements or specifications</a:t>
            </a:r>
          </a:p>
          <a:p>
            <a:pPr lvl="1" indent="-319971">
              <a:lnSpc>
                <a:spcPct val="120000"/>
              </a:lnSpc>
            </a:pPr>
            <a:r>
              <a:rPr lang="en-US" sz="2000" dirty="0">
                <a:latin typeface="Arial" panose="020B0604020202020204" pitchFamily="34" charset="0"/>
              </a:rPr>
              <a:t>Common types: unit, integration, system, acceptance, regression, etc.</a:t>
            </a:r>
          </a:p>
          <a:p>
            <a:pPr marL="344488" indent="-331788">
              <a:lnSpc>
                <a:spcPct val="120000"/>
              </a:lnSpc>
            </a:pPr>
            <a:r>
              <a:rPr lang="en-US" sz="2400" dirty="0">
                <a:latin typeface="Arial" panose="020B0604020202020204" pitchFamily="34" charset="0"/>
              </a:rPr>
              <a:t>Non-functional testing tests how the program operates rather than a specific set of behaviors</a:t>
            </a:r>
          </a:p>
          <a:p>
            <a:pPr lvl="1" indent="-319971">
              <a:lnSpc>
                <a:spcPct val="120000"/>
              </a:lnSpc>
            </a:pPr>
            <a:r>
              <a:rPr lang="en-US" sz="2000" dirty="0">
                <a:latin typeface="Arial" panose="020B0604020202020204" pitchFamily="34" charset="0"/>
              </a:rPr>
              <a:t>Common types: performance, security, usability, etc.</a:t>
            </a: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25995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Testing types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400" dirty="0">
                <a:latin typeface="Arial" panose="020B0604020202020204" pitchFamily="34" charset="0"/>
                <a:cs typeface="Arial" panose="020B0604020202020204" pitchFamily="34" charset="0"/>
              </a:rPr>
              <a:t>Unit testing – verify the execution of a single routine</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Integration testing – verify that modules or components execute correctly</a:t>
            </a:r>
            <a:endParaRPr lang="en-US" sz="2000" dirty="0">
              <a:latin typeface="Arial" panose="020B0604020202020204" pitchFamily="34" charset="0"/>
            </a:endParaRPr>
          </a:p>
          <a:p>
            <a:pPr marL="344488" indent="-331788">
              <a:lnSpc>
                <a:spcPct val="120000"/>
              </a:lnSpc>
            </a:pPr>
            <a:r>
              <a:rPr lang="en-US" sz="2400" dirty="0">
                <a:latin typeface="Arial" panose="020B0604020202020204" pitchFamily="34" charset="0"/>
              </a:rPr>
              <a:t>System testing – verify that the program operates correctly as a whole</a:t>
            </a:r>
          </a:p>
          <a:p>
            <a:pPr marL="344488" indent="-331788">
              <a:lnSpc>
                <a:spcPct val="120000"/>
              </a:lnSpc>
            </a:pPr>
            <a:r>
              <a:rPr lang="en-US" sz="2400" dirty="0">
                <a:latin typeface="Arial" panose="020B0604020202020204" pitchFamily="34" charset="0"/>
              </a:rPr>
              <a:t>Regression testing – comparison with previous output to determine if unintended changes have been introduced</a:t>
            </a:r>
          </a:p>
          <a:p>
            <a:pPr marL="344488" indent="-331788">
              <a:lnSpc>
                <a:spcPct val="120000"/>
              </a:lnSpc>
            </a:pPr>
            <a:r>
              <a:rPr lang="en-US" sz="2400" dirty="0">
                <a:latin typeface="Arial" panose="020B0604020202020204" pitchFamily="34" charset="0"/>
              </a:rPr>
              <a:t>Acceptance testing – verify that the program meets customer requirements or not</a:t>
            </a:r>
            <a:endParaRPr lang="en-US" sz="2000" dirty="0">
              <a:latin typeface="Arial" panose="020B0604020202020204" pitchFamily="34" charset="0"/>
            </a:endParaRPr>
          </a:p>
          <a:p>
            <a:pPr indent="-319971">
              <a:lnSpc>
                <a:spcPct val="120000"/>
              </a:lnSpc>
            </a:pPr>
            <a:endParaRPr lang="en-US" sz="2400" dirty="0">
              <a:latin typeface="Arial" panose="020B0604020202020204" pitchFamily="34" charset="0"/>
            </a:endParaRPr>
          </a:p>
          <a:p>
            <a:pPr marL="251358" lvl="1" indent="0">
              <a:lnSpc>
                <a:spcPct val="120000"/>
              </a:lnSpc>
              <a:buNone/>
            </a:pPr>
            <a:endParaRPr lang="en-US" sz="2000" dirty="0">
              <a:latin typeface="Arial" panose="020B0604020202020204" pitchFamily="34" charset="0"/>
            </a:endParaRPr>
          </a:p>
        </p:txBody>
      </p:sp>
    </p:spTree>
    <p:extLst>
      <p:ext uri="{BB962C8B-B14F-4D97-AF65-F5344CB8AC3E}">
        <p14:creationId xmlns:p14="http://schemas.microsoft.com/office/powerpoint/2010/main" val="30549413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2FAE35-5DEB-5E4E-8DD0-F09B5A67588E}"/>
              </a:ext>
            </a:extLst>
          </p:cNvPr>
          <p:cNvSpPr/>
          <p:nvPr/>
        </p:nvSpPr>
        <p:spPr>
          <a:xfrm>
            <a:off x="7547676" y="6075336"/>
            <a:ext cx="2002286" cy="78266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p:cNvSpPr>
            <a:spLocks noGrp="1"/>
          </p:cNvSpPr>
          <p:nvPr>
            <p:ph type="title"/>
          </p:nvPr>
        </p:nvSpPr>
        <p:spPr/>
        <p:txBody>
          <a:bodyPr/>
          <a:lstStyle/>
          <a:p>
            <a:r>
              <a:rPr lang="en-US" dirty="0"/>
              <a:t>What about Verification and Validation?</a:t>
            </a:r>
          </a:p>
        </p:txBody>
      </p:sp>
      <p:sp>
        <p:nvSpPr>
          <p:cNvPr id="3" name="Content Placeholder 2"/>
          <p:cNvSpPr>
            <a:spLocks noGrp="1"/>
          </p:cNvSpPr>
          <p:nvPr>
            <p:ph idx="1"/>
          </p:nvPr>
        </p:nvSpPr>
        <p:spPr>
          <a:xfrm>
            <a:off x="368425" y="1061499"/>
            <a:ext cx="11270298" cy="2586162"/>
          </a:xfrm>
        </p:spPr>
        <p:txBody>
          <a:bodyPr/>
          <a:lstStyle/>
          <a:p>
            <a:r>
              <a:rPr lang="en-US" dirty="0"/>
              <a:t>Scientific computing and software engineering use different definitions</a:t>
            </a:r>
          </a:p>
          <a:p>
            <a:pPr marL="0" indent="0">
              <a:buNone/>
            </a:pPr>
            <a:endParaRPr lang="en-US" dirty="0"/>
          </a:p>
          <a:p>
            <a:endParaRPr lang="en-US" dirty="0"/>
          </a:p>
          <a:p>
            <a:pPr lvl="1"/>
            <a:endParaRPr lang="en-US" dirty="0"/>
          </a:p>
        </p:txBody>
      </p:sp>
      <p:sp>
        <p:nvSpPr>
          <p:cNvPr id="19" name="TextBox 18">
            <a:extLst>
              <a:ext uri="{FF2B5EF4-FFF2-40B4-BE49-F238E27FC236}">
                <a16:creationId xmlns:a16="http://schemas.microsoft.com/office/drawing/2014/main" id="{7DE11B0A-90BB-754D-8D55-89FA832663E4}"/>
              </a:ext>
            </a:extLst>
          </p:cNvPr>
          <p:cNvSpPr txBox="1"/>
          <p:nvPr/>
        </p:nvSpPr>
        <p:spPr>
          <a:xfrm>
            <a:off x="3671455" y="628145"/>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graphicFrame>
        <p:nvGraphicFramePr>
          <p:cNvPr id="23" name="Table 23">
            <a:extLst>
              <a:ext uri="{FF2B5EF4-FFF2-40B4-BE49-F238E27FC236}">
                <a16:creationId xmlns:a16="http://schemas.microsoft.com/office/drawing/2014/main" id="{A49884F5-23F6-8C44-8E84-3335DC334319}"/>
              </a:ext>
            </a:extLst>
          </p:cNvPr>
          <p:cNvGraphicFramePr>
            <a:graphicFrameLocks noGrp="1"/>
          </p:cNvGraphicFramePr>
          <p:nvPr>
            <p:extLst>
              <p:ext uri="{D42A27DB-BD31-4B8C-83A1-F6EECF244321}">
                <p14:modId xmlns:p14="http://schemas.microsoft.com/office/powerpoint/2010/main" val="2526948270"/>
              </p:ext>
            </p:extLst>
          </p:nvPr>
        </p:nvGraphicFramePr>
        <p:xfrm>
          <a:off x="499287" y="1661270"/>
          <a:ext cx="11372473" cy="1651000"/>
        </p:xfrm>
        <a:graphic>
          <a:graphicData uri="http://schemas.openxmlformats.org/drawingml/2006/table">
            <a:tbl>
              <a:tblPr firstRow="1" firstCol="1" bandRow="1">
                <a:tableStyleId>{5C22544A-7EE6-4342-B048-85BDC9FD1C3A}</a:tableStyleId>
              </a:tblPr>
              <a:tblGrid>
                <a:gridCol w="1554137">
                  <a:extLst>
                    <a:ext uri="{9D8B030D-6E8A-4147-A177-3AD203B41FA5}">
                      <a16:colId xmlns:a16="http://schemas.microsoft.com/office/drawing/2014/main" val="1728699852"/>
                    </a:ext>
                  </a:extLst>
                </a:gridCol>
                <a:gridCol w="4821382">
                  <a:extLst>
                    <a:ext uri="{9D8B030D-6E8A-4147-A177-3AD203B41FA5}">
                      <a16:colId xmlns:a16="http://schemas.microsoft.com/office/drawing/2014/main" val="382457516"/>
                    </a:ext>
                  </a:extLst>
                </a:gridCol>
                <a:gridCol w="4996954">
                  <a:extLst>
                    <a:ext uri="{9D8B030D-6E8A-4147-A177-3AD203B41FA5}">
                      <a16:colId xmlns:a16="http://schemas.microsoft.com/office/drawing/2014/main" val="1910440006"/>
                    </a:ext>
                  </a:extLst>
                </a:gridCol>
              </a:tblGrid>
              <a:tr h="370840">
                <a:tc>
                  <a:txBody>
                    <a:bodyPr/>
                    <a:lstStyle/>
                    <a:p>
                      <a:endParaRPr lang="en-US" dirty="0"/>
                    </a:p>
                  </a:txBody>
                  <a:tcPr/>
                </a:tc>
                <a:tc>
                  <a:txBody>
                    <a:bodyPr/>
                    <a:lstStyle/>
                    <a:p>
                      <a:pPr algn="ctr"/>
                      <a:r>
                        <a:rPr lang="en-US" dirty="0"/>
                        <a:t>Scientific computing</a:t>
                      </a:r>
                    </a:p>
                  </a:txBody>
                  <a:tcPr/>
                </a:tc>
                <a:tc>
                  <a:txBody>
                    <a:bodyPr/>
                    <a:lstStyle/>
                    <a:p>
                      <a:pPr algn="ctr"/>
                      <a:r>
                        <a:rPr lang="en-US" dirty="0"/>
                        <a:t>Software engineering</a:t>
                      </a:r>
                    </a:p>
                  </a:txBody>
                  <a:tcPr/>
                </a:tc>
                <a:extLst>
                  <a:ext uri="{0D108BD9-81ED-4DB2-BD59-A6C34878D82A}">
                    <a16:rowId xmlns:a16="http://schemas.microsoft.com/office/drawing/2014/main" val="2115831254"/>
                  </a:ext>
                </a:extLst>
              </a:tr>
              <a:tr h="370840">
                <a:tc>
                  <a:txBody>
                    <a:bodyPr/>
                    <a:lstStyle/>
                    <a:p>
                      <a:r>
                        <a:rPr lang="en-US" dirty="0"/>
                        <a:t>Verification</a:t>
                      </a:r>
                    </a:p>
                  </a:txBody>
                  <a:tcPr/>
                </a:tc>
                <a:tc>
                  <a:txBody>
                    <a:bodyPr/>
                    <a:lstStyle/>
                    <a:p>
                      <a:r>
                        <a:rPr lang="en-US" dirty="0"/>
                        <a:t>Confirms the mathematical accuracy of a numerical solution</a:t>
                      </a:r>
                    </a:p>
                  </a:txBody>
                  <a:tcPr/>
                </a:tc>
                <a:tc>
                  <a:txBody>
                    <a:bodyPr/>
                    <a:lstStyle/>
                    <a:p>
                      <a:r>
                        <a:rPr lang="en-US" dirty="0"/>
                        <a:t>Confirms that the software conforms to its specifications (i.e. requirements)</a:t>
                      </a:r>
                    </a:p>
                  </a:txBody>
                  <a:tcPr/>
                </a:tc>
                <a:extLst>
                  <a:ext uri="{0D108BD9-81ED-4DB2-BD59-A6C34878D82A}">
                    <a16:rowId xmlns:a16="http://schemas.microsoft.com/office/drawing/2014/main" val="2196260832"/>
                  </a:ext>
                </a:extLst>
              </a:tr>
              <a:tr h="370840">
                <a:tc>
                  <a:txBody>
                    <a:bodyPr/>
                    <a:lstStyle/>
                    <a:p>
                      <a:r>
                        <a:rPr lang="en-US" dirty="0"/>
                        <a:t>Validation</a:t>
                      </a:r>
                    </a:p>
                  </a:txBody>
                  <a:tcPr/>
                </a:tc>
                <a:tc>
                  <a:txBody>
                    <a:bodyPr/>
                    <a:lstStyle/>
                    <a:p>
                      <a:r>
                        <a:rPr lang="en-US" dirty="0"/>
                        <a:t>Confirms the physical accuracy of a given model</a:t>
                      </a:r>
                    </a:p>
                  </a:txBody>
                  <a:tcPr/>
                </a:tc>
                <a:tc>
                  <a:txBody>
                    <a:bodyPr/>
                    <a:lstStyle/>
                    <a:p>
                      <a:r>
                        <a:rPr lang="en-US" dirty="0"/>
                        <a:t>Confirms that the software actually meets the customer’s needs</a:t>
                      </a:r>
                    </a:p>
                  </a:txBody>
                  <a:tcPr/>
                </a:tc>
                <a:extLst>
                  <a:ext uri="{0D108BD9-81ED-4DB2-BD59-A6C34878D82A}">
                    <a16:rowId xmlns:a16="http://schemas.microsoft.com/office/drawing/2014/main" val="3290180962"/>
                  </a:ext>
                </a:extLst>
              </a:tr>
            </a:tbl>
          </a:graphicData>
        </a:graphic>
      </p:graphicFrame>
      <p:sp>
        <p:nvSpPr>
          <p:cNvPr id="24" name="Content Placeholder 2">
            <a:extLst>
              <a:ext uri="{FF2B5EF4-FFF2-40B4-BE49-F238E27FC236}">
                <a16:creationId xmlns:a16="http://schemas.microsoft.com/office/drawing/2014/main" id="{CC0E93ED-B182-2C47-9B19-D9C622C971CA}"/>
              </a:ext>
            </a:extLst>
          </p:cNvPr>
          <p:cNvSpPr txBox="1">
            <a:spLocks/>
          </p:cNvSpPr>
          <p:nvPr/>
        </p:nvSpPr>
        <p:spPr bwMode="auto">
          <a:xfrm>
            <a:off x="365760" y="3598326"/>
            <a:ext cx="11270298" cy="25861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Validation in scientific computing requires a comparison to the experimental data, whereas in software engineering it is based on customer needs</a:t>
            </a:r>
          </a:p>
          <a:p>
            <a:r>
              <a:rPr lang="en-US" dirty="0"/>
              <a:t>Also, for a real problem, there is typically no way to check for correct output given some inputs </a:t>
            </a:r>
          </a:p>
          <a:p>
            <a:pPr marL="0" indent="0">
              <a:buFont typeface="Arial" charset="0"/>
              <a:buNone/>
            </a:pPr>
            <a:endParaRPr lang="en-US" dirty="0"/>
          </a:p>
          <a:p>
            <a:endParaRPr lang="en-US" dirty="0"/>
          </a:p>
          <a:p>
            <a:pPr lvl="1"/>
            <a:endParaRPr lang="en-US" dirty="0"/>
          </a:p>
        </p:txBody>
      </p:sp>
    </p:spTree>
    <p:extLst>
      <p:ext uri="{BB962C8B-B14F-4D97-AF65-F5344CB8AC3E}">
        <p14:creationId xmlns:p14="http://schemas.microsoft.com/office/powerpoint/2010/main" val="3162092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12597-08D8-466C-AFDF-A8DB77B0B62A}"/>
              </a:ext>
            </a:extLst>
          </p:cNvPr>
          <p:cNvSpPr>
            <a:spLocks noGrp="1"/>
          </p:cNvSpPr>
          <p:nvPr>
            <p:ph type="title"/>
          </p:nvPr>
        </p:nvSpPr>
        <p:spPr/>
        <p:txBody>
          <a:bodyPr/>
          <a:lstStyle/>
          <a:p>
            <a:r>
              <a:rPr lang="en-US" dirty="0"/>
              <a:t>Testing within the software development lifecycle</a:t>
            </a:r>
          </a:p>
        </p:txBody>
      </p:sp>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365760" y="411480"/>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a:t>Testing within the software development lifecycle</a:t>
            </a:r>
            <a:endParaRPr lang="en-US" dirty="0"/>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grpSp>
        <p:nvGrpSpPr>
          <p:cNvPr id="7" name="Group 6">
            <a:extLst>
              <a:ext uri="{FF2B5EF4-FFF2-40B4-BE49-F238E27FC236}">
                <a16:creationId xmlns:a16="http://schemas.microsoft.com/office/drawing/2014/main" id="{14A543F2-1EE0-4075-8F10-0DE2E6277F6F}"/>
              </a:ext>
            </a:extLst>
          </p:cNvPr>
          <p:cNvGrpSpPr/>
          <p:nvPr/>
        </p:nvGrpSpPr>
        <p:grpSpPr>
          <a:xfrm>
            <a:off x="8853440" y="1026913"/>
            <a:ext cx="3412628" cy="3119775"/>
            <a:chOff x="8953196" y="1026913"/>
            <a:chExt cx="3412628" cy="3119775"/>
          </a:xfrm>
        </p:grpSpPr>
        <p:sp>
          <p:nvSpPr>
            <p:cNvPr id="8" name="Oval 7">
              <a:extLst>
                <a:ext uri="{FF2B5EF4-FFF2-40B4-BE49-F238E27FC236}">
                  <a16:creationId xmlns:a16="http://schemas.microsoft.com/office/drawing/2014/main" id="{3DABD364-5B88-4D1A-9C6A-D434A6D81865}"/>
                </a:ext>
              </a:extLst>
            </p:cNvPr>
            <p:cNvSpPr/>
            <p:nvPr/>
          </p:nvSpPr>
          <p:spPr>
            <a:xfrm>
              <a:off x="9217742" y="1489587"/>
              <a:ext cx="2657101" cy="2657101"/>
            </a:xfrm>
            <a:prstGeom prst="ellipse">
              <a:avLst/>
            </a:prstGeom>
            <a:noFill/>
            <a:ln w="762000">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9" name="Rectangle 8">
              <a:extLst>
                <a:ext uri="{FF2B5EF4-FFF2-40B4-BE49-F238E27FC236}">
                  <a16:creationId xmlns:a16="http://schemas.microsoft.com/office/drawing/2014/main" id="{5476A3FE-1A4E-4797-ADAE-D3B7D00307F0}"/>
                </a:ext>
              </a:extLst>
            </p:cNvPr>
            <p:cNvSpPr/>
            <p:nvPr/>
          </p:nvSpPr>
          <p:spPr>
            <a:xfrm>
              <a:off x="10214309" y="1026913"/>
              <a:ext cx="646331"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P</a:t>
              </a:r>
            </a:p>
          </p:txBody>
        </p:sp>
        <p:grpSp>
          <p:nvGrpSpPr>
            <p:cNvPr id="10" name="Group 9">
              <a:extLst>
                <a:ext uri="{FF2B5EF4-FFF2-40B4-BE49-F238E27FC236}">
                  <a16:creationId xmlns:a16="http://schemas.microsoft.com/office/drawing/2014/main" id="{729D62D3-9C89-434F-9BB4-43F2E59EE583}"/>
                </a:ext>
              </a:extLst>
            </p:cNvPr>
            <p:cNvGrpSpPr/>
            <p:nvPr/>
          </p:nvGrpSpPr>
          <p:grpSpPr>
            <a:xfrm>
              <a:off x="9926423" y="2522592"/>
              <a:ext cx="1131328" cy="849887"/>
              <a:chOff x="954338" y="5575627"/>
              <a:chExt cx="1131328" cy="849887"/>
            </a:xfrm>
          </p:grpSpPr>
          <p:cxnSp>
            <p:nvCxnSpPr>
              <p:cNvPr id="15" name="Straight Connector 14">
                <a:extLst>
                  <a:ext uri="{FF2B5EF4-FFF2-40B4-BE49-F238E27FC236}">
                    <a16:creationId xmlns:a16="http://schemas.microsoft.com/office/drawing/2014/main" id="{4F8AE3B4-9EE2-4C52-B61B-1E33BA16EF7D}"/>
                  </a:ext>
                </a:extLst>
              </p:cNvPr>
              <p:cNvCxnSpPr>
                <a:cxnSpLocks/>
              </p:cNvCxnSpPr>
              <p:nvPr/>
            </p:nvCxnSpPr>
            <p:spPr>
              <a:xfrm>
                <a:off x="954338" y="5855110"/>
                <a:ext cx="491004" cy="570404"/>
              </a:xfrm>
              <a:prstGeom prst="line">
                <a:avLst/>
              </a:prstGeom>
              <a:ln w="3810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23DC48B-1219-4C7F-A87A-88927998FF53}"/>
                  </a:ext>
                </a:extLst>
              </p:cNvPr>
              <p:cNvCxnSpPr>
                <a:cxnSpLocks/>
              </p:cNvCxnSpPr>
              <p:nvPr/>
            </p:nvCxnSpPr>
            <p:spPr>
              <a:xfrm flipV="1">
                <a:off x="1200763" y="5575627"/>
                <a:ext cx="884903" cy="827385"/>
              </a:xfrm>
              <a:prstGeom prst="line">
                <a:avLst/>
              </a:prstGeom>
              <a:ln w="3810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1" name="Rectangle 10">
              <a:extLst>
                <a:ext uri="{FF2B5EF4-FFF2-40B4-BE49-F238E27FC236}">
                  <a16:creationId xmlns:a16="http://schemas.microsoft.com/office/drawing/2014/main" id="{5FC7B71E-447D-4696-801F-42F57BE3349C}"/>
                </a:ext>
              </a:extLst>
            </p:cNvPr>
            <p:cNvSpPr/>
            <p:nvPr/>
          </p:nvSpPr>
          <p:spPr>
            <a:xfrm rot="18294728">
              <a:off x="8803155" y="1708709"/>
              <a:ext cx="1223412"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QC</a:t>
              </a:r>
            </a:p>
          </p:txBody>
        </p:sp>
        <p:sp>
          <p:nvSpPr>
            <p:cNvPr id="12" name="Rectangle 11">
              <a:extLst>
                <a:ext uri="{FF2B5EF4-FFF2-40B4-BE49-F238E27FC236}">
                  <a16:creationId xmlns:a16="http://schemas.microsoft.com/office/drawing/2014/main" id="{E8B686FA-E22F-4B37-A017-1BEE3F50DEEB}"/>
                </a:ext>
              </a:extLst>
            </p:cNvPr>
            <p:cNvSpPr/>
            <p:nvPr/>
          </p:nvSpPr>
          <p:spPr>
            <a:xfrm rot="3786259">
              <a:off x="11173842" y="1762624"/>
              <a:ext cx="1141794" cy="923330"/>
            </a:xfrm>
            <a:prstGeom prst="rect">
              <a:avLst/>
            </a:prstGeom>
            <a:noFill/>
          </p:spPr>
          <p:txBody>
            <a:bodyPr wrap="squar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se</a:t>
              </a:r>
            </a:p>
          </p:txBody>
        </p:sp>
        <p:sp>
          <p:nvSpPr>
            <p:cNvPr id="13" name="Rectangle 12">
              <a:extLst>
                <a:ext uri="{FF2B5EF4-FFF2-40B4-BE49-F238E27FC236}">
                  <a16:creationId xmlns:a16="http://schemas.microsoft.com/office/drawing/2014/main" id="{A7D34949-AAF1-4030-92C7-08C52CFCE3A1}"/>
                </a:ext>
              </a:extLst>
            </p:cNvPr>
            <p:cNvSpPr/>
            <p:nvPr/>
          </p:nvSpPr>
          <p:spPr>
            <a:xfrm rot="5400000">
              <a:off x="11600229" y="2409969"/>
              <a:ext cx="607859"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d</a:t>
              </a:r>
            </a:p>
          </p:txBody>
        </p:sp>
        <p:sp>
          <p:nvSpPr>
            <p:cNvPr id="14" name="Rectangle 13">
              <a:extLst>
                <a:ext uri="{FF2B5EF4-FFF2-40B4-BE49-F238E27FC236}">
                  <a16:creationId xmlns:a16="http://schemas.microsoft.com/office/drawing/2014/main" id="{CF80BF9A-2CCA-4EE9-929E-76356009DB1F}"/>
                </a:ext>
              </a:extLst>
            </p:cNvPr>
            <p:cNvSpPr/>
            <p:nvPr/>
          </p:nvSpPr>
          <p:spPr>
            <a:xfrm rot="1572432">
              <a:off x="10664674" y="1190131"/>
              <a:ext cx="954107"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as</a:t>
              </a:r>
            </a:p>
          </p:txBody>
        </p:sp>
      </p:grpSp>
    </p:spTree>
    <p:extLst>
      <p:ext uri="{BB962C8B-B14F-4D97-AF65-F5344CB8AC3E}">
        <p14:creationId xmlns:p14="http://schemas.microsoft.com/office/powerpoint/2010/main" val="25527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6"/>
            <a:ext cx="11369809" cy="4982293"/>
          </a:xfrm>
        </p:spPr>
        <p:txBody>
          <a:bodyPr>
            <a:normAutofit fontScale="92500" lnSpcReduction="10000"/>
          </a:bodyPr>
          <a:lstStyle/>
          <a:p>
            <a:pPr>
              <a:lnSpc>
                <a:spcPct val="110000"/>
              </a:lnSpc>
            </a:pPr>
            <a:r>
              <a:rPr lang="en-US" sz="2800" dirty="0"/>
              <a:t>When should functional tests be provided?</a:t>
            </a:r>
          </a:p>
          <a:p>
            <a:pPr>
              <a:lnSpc>
                <a:spcPct val="110000"/>
              </a:lnSpc>
            </a:pPr>
            <a:r>
              <a:rPr lang="en-US" sz="2800" dirty="0"/>
              <a:t>Ideally before the code is written</a:t>
            </a:r>
          </a:p>
          <a:p>
            <a:pPr lvl="1">
              <a:lnSpc>
                <a:spcPct val="110000"/>
              </a:lnSpc>
            </a:pPr>
            <a:r>
              <a:rPr lang="en-US" sz="2400" dirty="0"/>
              <a:t>Also known as test driven development (TDD)</a:t>
            </a:r>
          </a:p>
          <a:p>
            <a:pPr lvl="1">
              <a:lnSpc>
                <a:spcPct val="110000"/>
              </a:lnSpc>
            </a:pPr>
            <a:r>
              <a:rPr lang="en-US" sz="2400" dirty="0"/>
              <a:t>Tests then become the specification for the program</a:t>
            </a:r>
          </a:p>
          <a:p>
            <a:pPr>
              <a:lnSpc>
                <a:spcPct val="110000"/>
              </a:lnSpc>
            </a:pPr>
            <a:r>
              <a:rPr lang="en-US" sz="2800" dirty="0"/>
              <a:t>This approach also ensures that thought is given to what it means for the program to be correct, rather than just what the program should do</a:t>
            </a:r>
          </a:p>
          <a:p>
            <a:pPr>
              <a:lnSpc>
                <a:spcPct val="110000"/>
              </a:lnSpc>
            </a:pPr>
            <a:r>
              <a:rPr lang="en-US" sz="2800" dirty="0"/>
              <a:t>Requires:</a:t>
            </a:r>
          </a:p>
          <a:p>
            <a:pPr lvl="1">
              <a:lnSpc>
                <a:spcPct val="110000"/>
              </a:lnSpc>
            </a:pPr>
            <a:r>
              <a:rPr lang="en-US" sz="2400" dirty="0"/>
              <a:t>Care in writing tests</a:t>
            </a:r>
          </a:p>
          <a:p>
            <a:pPr lvl="1">
              <a:lnSpc>
                <a:spcPct val="110000"/>
              </a:lnSpc>
            </a:pPr>
            <a:r>
              <a:rPr lang="en-US" sz="2400" dirty="0"/>
              <a:t>Frequent running of tests (see our Continuous Integration module) </a:t>
            </a:r>
          </a:p>
          <a:p>
            <a:pPr lvl="1">
              <a:lnSpc>
                <a:spcPct val="110000"/>
              </a:lnSpc>
            </a:pPr>
            <a:r>
              <a:rPr lang="en-US" sz="2400" dirty="0"/>
              <a:t>Wide adoption by development team</a:t>
            </a:r>
          </a:p>
        </p:txBody>
      </p:sp>
    </p:spTree>
    <p:extLst>
      <p:ext uri="{BB962C8B-B14F-4D97-AF65-F5344CB8AC3E}">
        <p14:creationId xmlns:p14="http://schemas.microsoft.com/office/powerpoint/2010/main" val="1867183616"/>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19E20559-B232-4371-8690-E3D8007EDB8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8593</TotalTime>
  <Words>5129</Words>
  <Application>Microsoft Macintosh PowerPoint</Application>
  <PresentationFormat>Custom</PresentationFormat>
  <Paragraphs>441</Paragraphs>
  <Slides>30</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Arial Black</vt:lpstr>
      <vt:lpstr>Calibri</vt:lpstr>
      <vt:lpstr>Century Gothic</vt:lpstr>
      <vt:lpstr>Menlo</vt:lpstr>
      <vt:lpstr>Monaco</vt:lpstr>
      <vt:lpstr>Presentations (Wide Screen)</vt:lpstr>
      <vt:lpstr>Software Testing: Introduction</vt:lpstr>
      <vt:lpstr>License, Citation and Acknowledgements</vt:lpstr>
      <vt:lpstr>Software Testing - Outline</vt:lpstr>
      <vt:lpstr>Audiences for this presentation</vt:lpstr>
      <vt:lpstr>Testing types and terminology</vt:lpstr>
      <vt:lpstr>Testing types</vt:lpstr>
      <vt:lpstr>What about Verification and Validation?</vt:lpstr>
      <vt:lpstr>Testing within the software development lifecycle</vt:lpstr>
      <vt:lpstr>Testing within the software development lifecycle</vt:lpstr>
      <vt:lpstr>Steps for test driven development</vt:lpstr>
      <vt:lpstr>Challenges</vt:lpstr>
      <vt:lpstr>Toy Example</vt:lpstr>
      <vt:lpstr>Toy Example</vt:lpstr>
      <vt:lpstr>Going Further</vt:lpstr>
      <vt:lpstr>How do we determine what other tests are needed?</vt:lpstr>
      <vt:lpstr>Checking coverage Example</vt:lpstr>
      <vt:lpstr>Graphical View of Gcov Output and Tutorials for Code Coverage </vt:lpstr>
      <vt:lpstr>Hello Numerical World Example (heat equation)</vt:lpstr>
      <vt:lpstr>Build and run the code</vt:lpstr>
      <vt:lpstr>Add a new kernel</vt:lpstr>
      <vt:lpstr>check.sh will check for steady state</vt:lpstr>
      <vt:lpstr>Create our tests before we write the code</vt:lpstr>
      <vt:lpstr>Re-run cmake to enable tests</vt:lpstr>
      <vt:lpstr>Add new kernel to make test succeed</vt:lpstr>
      <vt:lpstr>Add new kernel to build</vt:lpstr>
      <vt:lpstr>Re-run tests</vt:lpstr>
      <vt:lpstr>Going Further</vt:lpstr>
      <vt:lpstr>Summary</vt:lpstr>
      <vt:lpstr>Conclusion – C, kernels, makefiles, CMakeLists, coverage, etc.</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Watson, Gregory</cp:lastModifiedBy>
  <cp:revision>257</cp:revision>
  <cp:lastPrinted>2017-11-02T18:35:01Z</cp:lastPrinted>
  <dcterms:created xsi:type="dcterms:W3CDTF">2018-11-06T17:28:56Z</dcterms:created>
  <dcterms:modified xsi:type="dcterms:W3CDTF">2021-09-20T01:22:54Z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